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7"/>
  </p:sldMasterIdLst>
  <p:notesMasterIdLst>
    <p:notesMasterId r:id="rId16"/>
  </p:notesMasterIdLst>
  <p:sldIdLst>
    <p:sldId id="261" r:id="rId8"/>
    <p:sldId id="263" r:id="rId9"/>
    <p:sldId id="276" r:id="rId10"/>
    <p:sldId id="271" r:id="rId11"/>
    <p:sldId id="259" r:id="rId12"/>
    <p:sldId id="272" r:id="rId13"/>
    <p:sldId id="277" r:id="rId14"/>
    <p:sldId id="278" r:id="rId15"/>
  </p:sldIdLst>
  <p:sldSz cx="9906000" cy="6858000" type="A4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EAEAEA"/>
    <a:srgbClr val="C0C0C0"/>
    <a:srgbClr val="B3FA6C"/>
    <a:srgbClr val="6699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751" autoAdjust="0"/>
  </p:normalViewPr>
  <p:slideViewPr>
    <p:cSldViewPr>
      <p:cViewPr varScale="1">
        <p:scale>
          <a:sx n="122" d="100"/>
          <a:sy n="122" d="100"/>
        </p:scale>
        <p:origin x="856" y="9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109" cy="465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352" y="0"/>
            <a:ext cx="3044109" cy="465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698500"/>
            <a:ext cx="5041900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983" y="4420856"/>
            <a:ext cx="5619136" cy="419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1710"/>
            <a:ext cx="3044109" cy="465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352" y="8841710"/>
            <a:ext cx="3044109" cy="465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64B9E22-20E5-4E7D-9924-3D7BC62508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64693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0600" y="698500"/>
            <a:ext cx="504190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B9E22-20E5-4E7D-9924-3D7BC625088C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3036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0600" y="698500"/>
            <a:ext cx="504190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B9E22-20E5-4E7D-9924-3D7BC625088C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0567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0600" y="698500"/>
            <a:ext cx="504190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B9E22-20E5-4E7D-9924-3D7BC625088C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2208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0600" y="698500"/>
            <a:ext cx="504190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B9E22-20E5-4E7D-9924-3D7BC625088C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94050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0600" y="698500"/>
            <a:ext cx="504190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B9E22-20E5-4E7D-9924-3D7BC625088C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1580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1" indent="0" algn="ctr">
              <a:buNone/>
              <a:defRPr/>
            </a:lvl2pPr>
            <a:lvl3pPr marL="914362" indent="0" algn="ctr">
              <a:buNone/>
              <a:defRPr/>
            </a:lvl3pPr>
            <a:lvl4pPr marL="1371543" indent="0" algn="ctr">
              <a:buNone/>
              <a:defRPr/>
            </a:lvl4pPr>
            <a:lvl5pPr marL="1828723" indent="0" algn="ctr">
              <a:buNone/>
              <a:defRPr/>
            </a:lvl5pPr>
            <a:lvl6pPr marL="2285905" indent="0" algn="ctr">
              <a:buNone/>
              <a:defRPr/>
            </a:lvl6pPr>
            <a:lvl7pPr marL="2743085" indent="0" algn="ctr">
              <a:buNone/>
              <a:defRPr/>
            </a:lvl7pPr>
            <a:lvl8pPr marL="3200266" indent="0" algn="ctr">
              <a:buNone/>
              <a:defRPr/>
            </a:lvl8pPr>
            <a:lvl9pPr marL="3657446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5A2587-DE94-42FD-862F-A99FFB957C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3679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F903DE-0834-4DBE-BB76-0737D6A997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1522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341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C00F4B-07EB-4381-8E80-6DF1DE39A4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93322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95300" y="274639"/>
            <a:ext cx="89154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850235-04ED-413B-AF56-17A6EDC058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196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C5060-E759-4B56-B427-9CFDB00D065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995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4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1" indent="0">
              <a:buNone/>
              <a:defRPr sz="1800"/>
            </a:lvl2pPr>
            <a:lvl3pPr marL="914362" indent="0">
              <a:buNone/>
              <a:defRPr sz="1600"/>
            </a:lvl3pPr>
            <a:lvl4pPr marL="1371543" indent="0">
              <a:buNone/>
              <a:defRPr sz="1400"/>
            </a:lvl4pPr>
            <a:lvl5pPr marL="1828723" indent="0">
              <a:buNone/>
              <a:defRPr sz="1400"/>
            </a:lvl5pPr>
            <a:lvl6pPr marL="2285905" indent="0">
              <a:buNone/>
              <a:defRPr sz="1400"/>
            </a:lvl6pPr>
            <a:lvl7pPr marL="2743085" indent="0">
              <a:buNone/>
              <a:defRPr sz="1400"/>
            </a:lvl7pPr>
            <a:lvl8pPr marL="3200266" indent="0">
              <a:buNone/>
              <a:defRPr sz="1400"/>
            </a:lvl8pPr>
            <a:lvl9pPr marL="3657446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22C9F7-4E05-4962-B362-0D4BF5C9DE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7627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81500" cy="4525963"/>
          </a:xfrm>
        </p:spPr>
        <p:txBody>
          <a:bodyPr/>
          <a:lstStyle>
            <a:lvl1pPr>
              <a:defRPr sz="2799"/>
            </a:lvl1pPr>
            <a:lvl2pPr>
              <a:defRPr sz="2401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600201"/>
            <a:ext cx="4381500" cy="4525963"/>
          </a:xfrm>
        </p:spPr>
        <p:txBody>
          <a:bodyPr/>
          <a:lstStyle>
            <a:lvl1pPr>
              <a:defRPr sz="2799"/>
            </a:lvl1pPr>
            <a:lvl2pPr>
              <a:defRPr sz="2401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3E9C9A-68EE-4D6D-AE8C-54DEA72717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3523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737" cy="639762"/>
          </a:xfrm>
        </p:spPr>
        <p:txBody>
          <a:bodyPr anchor="b"/>
          <a:lstStyle>
            <a:lvl1pPr marL="0" indent="0">
              <a:buNone/>
              <a:defRPr sz="2401" b="1"/>
            </a:lvl1pPr>
            <a:lvl2pPr marL="457181" indent="0">
              <a:buNone/>
              <a:defRPr sz="2000" b="1"/>
            </a:lvl2pPr>
            <a:lvl3pPr marL="914362" indent="0">
              <a:buNone/>
              <a:defRPr sz="1800" b="1"/>
            </a:lvl3pPr>
            <a:lvl4pPr marL="1371543" indent="0">
              <a:buNone/>
              <a:defRPr sz="1600" b="1"/>
            </a:lvl4pPr>
            <a:lvl5pPr marL="1828723" indent="0">
              <a:buNone/>
              <a:defRPr sz="1600" b="1"/>
            </a:lvl5pPr>
            <a:lvl6pPr marL="2285905" indent="0">
              <a:buNone/>
              <a:defRPr sz="1600" b="1"/>
            </a:lvl6pPr>
            <a:lvl7pPr marL="2743085" indent="0">
              <a:buNone/>
              <a:defRPr sz="1600" b="1"/>
            </a:lvl7pPr>
            <a:lvl8pPr marL="3200266" indent="0">
              <a:buNone/>
              <a:defRPr sz="1600" b="1"/>
            </a:lvl8pPr>
            <a:lvl9pPr marL="365744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737" cy="3951288"/>
          </a:xfrm>
        </p:spPr>
        <p:txBody>
          <a:bodyPr/>
          <a:lstStyle>
            <a:lvl1pPr>
              <a:defRPr sz="2401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1" b="1"/>
            </a:lvl1pPr>
            <a:lvl2pPr marL="457181" indent="0">
              <a:buNone/>
              <a:defRPr sz="2000" b="1"/>
            </a:lvl2pPr>
            <a:lvl3pPr marL="914362" indent="0">
              <a:buNone/>
              <a:defRPr sz="1800" b="1"/>
            </a:lvl3pPr>
            <a:lvl4pPr marL="1371543" indent="0">
              <a:buNone/>
              <a:defRPr sz="1600" b="1"/>
            </a:lvl4pPr>
            <a:lvl5pPr marL="1828723" indent="0">
              <a:buNone/>
              <a:defRPr sz="1600" b="1"/>
            </a:lvl5pPr>
            <a:lvl6pPr marL="2285905" indent="0">
              <a:buNone/>
              <a:defRPr sz="1600" b="1"/>
            </a:lvl6pPr>
            <a:lvl7pPr marL="2743085" indent="0">
              <a:buNone/>
              <a:defRPr sz="1600" b="1"/>
            </a:lvl7pPr>
            <a:lvl8pPr marL="3200266" indent="0">
              <a:buNone/>
              <a:defRPr sz="1600" b="1"/>
            </a:lvl8pPr>
            <a:lvl9pPr marL="365744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1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FB5A8B-6DC5-480D-B310-64F6B13095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1126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5EF346-85B8-4DB9-93D8-725F5C1C0E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8614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A57FA4-A3EE-4C03-9078-94DEF45D28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2833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1"/>
            <a:ext cx="5537200" cy="5853113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401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1" indent="0">
              <a:buNone/>
              <a:defRPr sz="1200"/>
            </a:lvl2pPr>
            <a:lvl3pPr marL="914362" indent="0">
              <a:buNone/>
              <a:defRPr sz="1000"/>
            </a:lvl3pPr>
            <a:lvl4pPr marL="1371543" indent="0">
              <a:buNone/>
              <a:defRPr sz="900"/>
            </a:lvl4pPr>
            <a:lvl5pPr marL="1828723" indent="0">
              <a:buNone/>
              <a:defRPr sz="900"/>
            </a:lvl5pPr>
            <a:lvl6pPr marL="2285905" indent="0">
              <a:buNone/>
              <a:defRPr sz="900"/>
            </a:lvl6pPr>
            <a:lvl7pPr marL="2743085" indent="0">
              <a:buNone/>
              <a:defRPr sz="900"/>
            </a:lvl7pPr>
            <a:lvl8pPr marL="3200266" indent="0">
              <a:buNone/>
              <a:defRPr sz="900"/>
            </a:lvl8pPr>
            <a:lvl9pPr marL="3657446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135470-2AA4-42AA-8C44-4A7EA74BDF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2846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2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2" y="612775"/>
            <a:ext cx="5943600" cy="4114800"/>
          </a:xfrm>
        </p:spPr>
        <p:txBody>
          <a:bodyPr/>
          <a:lstStyle>
            <a:lvl1pPr marL="0" indent="0">
              <a:buNone/>
              <a:defRPr sz="3199"/>
            </a:lvl1pPr>
            <a:lvl2pPr marL="457181" indent="0">
              <a:buNone/>
              <a:defRPr sz="2799"/>
            </a:lvl2pPr>
            <a:lvl3pPr marL="914362" indent="0">
              <a:buNone/>
              <a:defRPr sz="2401"/>
            </a:lvl3pPr>
            <a:lvl4pPr marL="1371543" indent="0">
              <a:buNone/>
              <a:defRPr sz="2000"/>
            </a:lvl4pPr>
            <a:lvl5pPr marL="1828723" indent="0">
              <a:buNone/>
              <a:defRPr sz="2000"/>
            </a:lvl5pPr>
            <a:lvl6pPr marL="2285905" indent="0">
              <a:buNone/>
              <a:defRPr sz="2000"/>
            </a:lvl6pPr>
            <a:lvl7pPr marL="2743085" indent="0">
              <a:buNone/>
              <a:defRPr sz="2000"/>
            </a:lvl7pPr>
            <a:lvl8pPr marL="3200266" indent="0">
              <a:buNone/>
              <a:defRPr sz="2000"/>
            </a:lvl8pPr>
            <a:lvl9pPr marL="3657446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2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1" indent="0">
              <a:buNone/>
              <a:defRPr sz="1200"/>
            </a:lvl2pPr>
            <a:lvl3pPr marL="914362" indent="0">
              <a:buNone/>
              <a:defRPr sz="1000"/>
            </a:lvl3pPr>
            <a:lvl4pPr marL="1371543" indent="0">
              <a:buNone/>
              <a:defRPr sz="900"/>
            </a:lvl4pPr>
            <a:lvl5pPr marL="1828723" indent="0">
              <a:buNone/>
              <a:defRPr sz="900"/>
            </a:lvl5pPr>
            <a:lvl6pPr marL="2285905" indent="0">
              <a:buNone/>
              <a:defRPr sz="900"/>
            </a:lvl6pPr>
            <a:lvl7pPr marL="2743085" indent="0">
              <a:buNone/>
              <a:defRPr sz="900"/>
            </a:lvl7pPr>
            <a:lvl8pPr marL="3200266" indent="0">
              <a:buNone/>
              <a:defRPr sz="900"/>
            </a:lvl8pPr>
            <a:lvl9pPr marL="3657446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E58AAC-E8C5-4B73-BC59-1AD0969A9C5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0039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1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0A008EF-B38B-4848-84DE-86F31889C0A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181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36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54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72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886" indent="-342886" algn="l" rtl="0" eaLnBrk="0" fontAlgn="base" hangingPunct="0">
        <a:spcBef>
          <a:spcPct val="20000"/>
        </a:spcBef>
        <a:spcAft>
          <a:spcPct val="0"/>
        </a:spcAft>
        <a:buChar char="•"/>
        <a:defRPr sz="3199">
          <a:solidFill>
            <a:schemeClr val="tx1"/>
          </a:solidFill>
          <a:latin typeface="+mn-lt"/>
          <a:ea typeface="+mn-ea"/>
          <a:cs typeface="+mn-cs"/>
        </a:defRPr>
      </a:lvl1pPr>
      <a:lvl2pPr marL="742918" indent="-285738" algn="l" rtl="0" eaLnBrk="0" fontAlgn="base" hangingPunct="0">
        <a:spcBef>
          <a:spcPct val="20000"/>
        </a:spcBef>
        <a:spcAft>
          <a:spcPct val="0"/>
        </a:spcAft>
        <a:buChar char="–"/>
        <a:defRPr sz="2799">
          <a:solidFill>
            <a:schemeClr val="tx1"/>
          </a:solidFill>
          <a:latin typeface="+mn-lt"/>
          <a:cs typeface="+mn-cs"/>
        </a:defRPr>
      </a:lvl2pPr>
      <a:lvl3pPr marL="1142952" indent="-228591" algn="l" rtl="0" eaLnBrk="0" fontAlgn="base" hangingPunct="0">
        <a:spcBef>
          <a:spcPct val="20000"/>
        </a:spcBef>
        <a:spcAft>
          <a:spcPct val="0"/>
        </a:spcAft>
        <a:buChar char="•"/>
        <a:defRPr sz="2401">
          <a:solidFill>
            <a:schemeClr val="tx1"/>
          </a:solidFill>
          <a:latin typeface="+mn-lt"/>
          <a:cs typeface="+mn-cs"/>
        </a:defRPr>
      </a:lvl3pPr>
      <a:lvl4pPr marL="1600132" indent="-228591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314" indent="-228591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495" indent="-22859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675" indent="-22859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8857" indent="-22859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037" indent="-22859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1" algn="l" defTabSz="914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2" algn="l" defTabSz="914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3" algn="l" defTabSz="914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3" algn="l" defTabSz="914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5" algn="l" defTabSz="914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85" algn="l" defTabSz="914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66" algn="l" defTabSz="914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46" algn="l" defTabSz="914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7"/>
            <a:ext cx="9906000" cy="7429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344489" y="4005263"/>
            <a:ext cx="8820150" cy="2736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799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Protocol for point prevalence surveys of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799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healthcare-associated infections and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799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antimicrobial use in European long-term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799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care facilities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799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2019–2020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799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Protocol v2.1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799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Forms</a:t>
            </a:r>
            <a:r>
              <a:rPr lang="en-US" altLang="en-US" sz="2799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altLang="en-US" sz="2799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n-US" altLang="en-US" sz="2799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 descr="ECDC-Logo_4c_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6" y="150815"/>
            <a:ext cx="714375" cy="638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920751" y="115889"/>
            <a:ext cx="87137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en-US" sz="1400" b="1" dirty="0" err="1"/>
              <a:t>Institutional</a:t>
            </a:r>
            <a:r>
              <a:rPr lang="fr-FR" altLang="en-US" sz="1400" b="1" dirty="0"/>
              <a:t> questionnaire (</a:t>
            </a:r>
            <a:r>
              <a:rPr lang="fr-FR" altLang="en-US" sz="1400" b="1" dirty="0" err="1"/>
              <a:t>see</a:t>
            </a:r>
            <a:r>
              <a:rPr lang="fr-FR" altLang="en-US" sz="1400" b="1" dirty="0"/>
              <a:t> Annex 1)</a:t>
            </a:r>
            <a:endParaRPr lang="en-US" altLang="en-US" sz="14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943AE0-D71F-4CF8-9754-C503C314D1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838" y="836713"/>
            <a:ext cx="4969186" cy="193648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B9602A9-36E3-41DF-B82C-BE5AC0A0F2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482" y="2780928"/>
            <a:ext cx="4969186" cy="24230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27EC7B-60D0-483B-A807-F49830CE4A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2481" y="5130456"/>
            <a:ext cx="4896544" cy="169819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469874E-EE7D-43BC-9215-CEE1001B9E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69024" y="836712"/>
            <a:ext cx="4712740" cy="60212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 descr="ECDC-Logo_4c_e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6" y="150815"/>
            <a:ext cx="714375" cy="638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920751" y="96813"/>
            <a:ext cx="87137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en-US" sz="1400" b="1" dirty="0" err="1"/>
              <a:t>Institutional</a:t>
            </a:r>
            <a:r>
              <a:rPr lang="fr-FR" altLang="en-US" sz="1400" b="1" dirty="0"/>
              <a:t> questionnaire (</a:t>
            </a:r>
            <a:r>
              <a:rPr lang="fr-FR" altLang="en-US" sz="1400" b="1" dirty="0" err="1"/>
              <a:t>see</a:t>
            </a:r>
            <a:r>
              <a:rPr lang="fr-FR" altLang="en-US" sz="1400" b="1" dirty="0"/>
              <a:t> Annex 1)</a:t>
            </a:r>
            <a:endParaRPr lang="en-US" altLang="en-US" sz="14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CDC535-FFA2-468D-BE6F-95560B434E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552" y="908720"/>
            <a:ext cx="5223538" cy="585246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2BB5A7-F524-4452-86F6-5A560A3696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7986" y="908721"/>
            <a:ext cx="4589168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13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 descr="ECDC-Logo_4c_e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6" y="150815"/>
            <a:ext cx="714375" cy="638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F69DC71-C540-4EF6-B10C-ED2371A8E6FE}"/>
              </a:ext>
            </a:extLst>
          </p:cNvPr>
          <p:cNvSpPr/>
          <p:nvPr/>
        </p:nvSpPr>
        <p:spPr>
          <a:xfrm>
            <a:off x="3461255" y="240904"/>
            <a:ext cx="21398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/>
              <a:t>Ward list (see Annex 2)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EF5474-594C-4A68-AFB8-4A65939F5B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6" y="1484785"/>
            <a:ext cx="9433495" cy="4047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17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 descr="ECDC-Logo_4c_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6" y="150815"/>
            <a:ext cx="714375" cy="638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920751" y="115889"/>
            <a:ext cx="87137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sz="1400" b="1" dirty="0" err="1"/>
              <a:t>Resident</a:t>
            </a:r>
            <a:r>
              <a:rPr lang="fr-FR" sz="1400" b="1" dirty="0"/>
              <a:t> questionnaire (</a:t>
            </a:r>
            <a:r>
              <a:rPr lang="fr-FR" sz="1400" b="1" dirty="0" err="1"/>
              <a:t>see</a:t>
            </a:r>
            <a:r>
              <a:rPr lang="fr-FR" sz="1400" b="1" dirty="0"/>
              <a:t> Annex 3)</a:t>
            </a:r>
            <a:endParaRPr lang="en-US" altLang="en-US" sz="1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464" y="1124744"/>
            <a:ext cx="4695652" cy="46798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9258" y="788989"/>
            <a:ext cx="4761129" cy="5880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 descr="ECDC-Logo_4c_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6" y="150815"/>
            <a:ext cx="714375" cy="638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920751" y="44623"/>
            <a:ext cx="87137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1400" b="1" dirty="0"/>
              <a:t>Identifying the infection code using the decision algorithms (Annex 4)</a:t>
            </a:r>
            <a:endParaRPr lang="en-US" altLang="en-US" sz="1400" b="1" dirty="0"/>
          </a:p>
        </p:txBody>
      </p:sp>
      <p:sp>
        <p:nvSpPr>
          <p:cNvPr id="20" name="Rectangle 19"/>
          <p:cNvSpPr/>
          <p:nvPr/>
        </p:nvSpPr>
        <p:spPr>
          <a:xfrm>
            <a:off x="8769425" y="911509"/>
            <a:ext cx="152304" cy="13849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/>
            <a:endParaRPr lang="en-GB" sz="9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6130C3-ED8B-44CE-ADAC-D619F705B9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711" y="836713"/>
            <a:ext cx="4345045" cy="33186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5C64700-1CFD-45D8-AD26-E63251FAE2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474" y="4314217"/>
            <a:ext cx="4407285" cy="23551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E151326-8FFB-4BDF-9E47-1EB7B1B239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69024" y="809245"/>
            <a:ext cx="4464498" cy="32678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443BD88-BE9A-44F4-89BF-9D56BEF7B9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69023" y="4145171"/>
            <a:ext cx="4430092" cy="254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4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 descr="ECDC-Logo_4c_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6" y="150815"/>
            <a:ext cx="714375" cy="638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920751" y="44623"/>
            <a:ext cx="87137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1400" b="1" dirty="0"/>
              <a:t>Identifying the infection code using the decision algorithms (Annex 4)</a:t>
            </a:r>
            <a:endParaRPr lang="en-US" altLang="en-US" sz="1400" b="1" dirty="0"/>
          </a:p>
        </p:txBody>
      </p:sp>
      <p:sp>
        <p:nvSpPr>
          <p:cNvPr id="20" name="Rectangle 19"/>
          <p:cNvSpPr/>
          <p:nvPr/>
        </p:nvSpPr>
        <p:spPr>
          <a:xfrm>
            <a:off x="8769425" y="911509"/>
            <a:ext cx="152304" cy="13849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/>
            <a:endParaRPr lang="en-GB" sz="9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44D83C-578A-43C3-8D53-79F784C2C2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480" y="962672"/>
            <a:ext cx="1020954" cy="22951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B9FB25A-005A-42D8-90FC-80537EE761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472" y="1196751"/>
            <a:ext cx="4032448" cy="15024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61E4A84-2D5E-4C6E-A77C-C9E8F9CB14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48944" y="891329"/>
            <a:ext cx="4949249" cy="57780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11C5231-4F06-471D-8310-A8FDFE2A510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0026" y="2797126"/>
            <a:ext cx="4032448" cy="406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446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 descr="ECDC-Logo_4c_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6" y="150815"/>
            <a:ext cx="714375" cy="638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920751" y="44623"/>
            <a:ext cx="87137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1400" b="1" dirty="0"/>
              <a:t>Identifying the infection code using the decision algorithms (Annex 4)</a:t>
            </a:r>
            <a:endParaRPr lang="en-US" altLang="en-US" sz="1400" b="1" dirty="0"/>
          </a:p>
        </p:txBody>
      </p:sp>
      <p:sp>
        <p:nvSpPr>
          <p:cNvPr id="20" name="Rectangle 19"/>
          <p:cNvSpPr/>
          <p:nvPr/>
        </p:nvSpPr>
        <p:spPr>
          <a:xfrm>
            <a:off x="8769425" y="911509"/>
            <a:ext cx="152304" cy="13849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/>
            <a:endParaRPr lang="en-GB" sz="9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C79073-0F90-49BA-B28B-263791B702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482" y="1035455"/>
            <a:ext cx="4428397" cy="556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091687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Communication" ma:contentTypeID="0x010100F92FB91056B24E40ACCE93A804002EFF001822ADB6403249B6AC60D10F8970E85E0002324C79913E41DFAC45BE82D1D0F324002665D754CEA35D49A205CF49138C8367" ma:contentTypeVersion="210" ma:contentTypeDescription="The main level of classification for the document" ma:contentTypeScope="" ma:versionID="34c403a55674d6e04d122ec602fb7a14">
  <xsd:schema xmlns:xsd="http://www.w3.org/2001/XMLSchema" xmlns:xs="http://www.w3.org/2001/XMLSchema" xmlns:p="http://schemas.microsoft.com/office/2006/metadata/properties" xmlns:ns1="http://schemas.microsoft.com/sharepoint/v3" xmlns:ns2="5853e249-3efc-412b-93d1-e2f4d7003703" xmlns:ns3="d23a570b-d7a9-49ca-a34c-8afb8206b4bf" targetNamespace="http://schemas.microsoft.com/office/2006/metadata/properties" ma:root="true" ma:fieldsID="fd9f3325e2fe9eccdeb878b42edde710" ns1:_="" ns2:_="" ns3:_="">
    <xsd:import namespace="http://schemas.microsoft.com/sharepoint/v3"/>
    <xsd:import namespace="5853e249-3efc-412b-93d1-e2f4d7003703"/>
    <xsd:import namespace="d23a570b-d7a9-49ca-a34c-8afb8206b4bf"/>
    <xsd:element name="properties">
      <xsd:complexType>
        <xsd:sequence>
          <xsd:element name="documentManagement">
            <xsd:complexType>
              <xsd:all>
                <xsd:element ref="ns1:ECDC_Description" minOccurs="0"/>
                <xsd:element ref="ns2:ECDC_DMS_Author" minOccurs="0"/>
                <xsd:element ref="ns3:ECDC_DMS_Meeting_Date" minOccurs="0"/>
                <xsd:element ref="ns2:ECDC_DMS_Section" minOccurs="0"/>
                <xsd:element ref="ns2:ECDC_DMS_Group" minOccurs="0"/>
                <xsd:element ref="ns2:ECDC_DMS_Is_Public" minOccurs="0"/>
                <xsd:element ref="ns2:ECDC_DMS_Previous_Location" minOccurs="0"/>
                <xsd:element ref="ns2:ECDC_DMS_Previous_Creation_Date" minOccurs="0"/>
                <xsd:element ref="ns3:TaxCatchAll" minOccurs="0"/>
                <xsd:element ref="ns3:m4f2abd528a9430bb1514981700fe204" minOccurs="0"/>
                <xsd:element ref="ns2:ECDC_DMS_Communication_Document_Type0" minOccurs="0"/>
                <xsd:element ref="ns2:ECDC_Subject_whatTaxHTField0" minOccurs="0"/>
                <xsd:element ref="ns2:ECDC_Subject_doesTaxHTField0" minOccurs="0"/>
                <xsd:element ref="ns2:ECDC_Subject_whoTaxHTField0" minOccurs="0"/>
                <xsd:element ref="ns3:ff0459edc9514eb0baaeb2ab50aaa8de" minOccurs="0"/>
                <xsd:element ref="ns3:TaxKeywordTaxHTField" minOccurs="0"/>
                <xsd:element ref="ns2:ECDC_DMS_Project0" minOccurs="0"/>
                <xsd:element ref="ns3:bf6f88d3567d49708e6ddfea625f3427" minOccurs="0"/>
                <xsd:element ref="ns2:ECDC_DMS_MIS_Activity_code0" minOccurs="0"/>
                <xsd:element ref="ns2:ECDC_DMS_Country0" minOccurs="0"/>
                <xsd:element ref="ns2:ECDC_Target_audienceTaxHTField0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ECDC_Description" ma:index="2" nillable="true" ma:displayName="Description" ma:internalName="ECDC_Description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53e249-3efc-412b-93d1-e2f4d7003703" elementFormDefault="qualified">
    <xsd:import namespace="http://schemas.microsoft.com/office/2006/documentManagement/types"/>
    <xsd:import namespace="http://schemas.microsoft.com/office/infopath/2007/PartnerControls"/>
    <xsd:element name="ECDC_DMS_Author" ma:index="3" nillable="true" ma:displayName="Owner" ma:description="An ECDC user or group(s) of users that are responsible for the document" ma:format="Hyperlink" ma:internalName="ECDC_DMS_Author" ma:readOnly="false" ma:showField="Titl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CDC_DMS_Section" ma:index="19" nillable="true" ma:displayName="Section" ma:description="Indicates the creator users ECDC Unit" ma:hidden="true" ma:internalName="ECDC_DMS_Section" ma:readOnly="false">
      <xsd:simpleType>
        <xsd:restriction base="dms:Text"/>
      </xsd:simpleType>
    </xsd:element>
    <xsd:element name="ECDC_DMS_Group" ma:index="20" nillable="true" ma:displayName="Group" ma:description="Indicates the creator users ECDC Group" ma:hidden="true" ma:internalName="ECDC_DMS_Group" ma:readOnly="false">
      <xsd:simpleType>
        <xsd:restriction base="dms:Text"/>
      </xsd:simpleType>
    </xsd:element>
    <xsd:element name="ECDC_DMS_Is_Public" ma:index="21" nillable="true" ma:displayName="Is Public" ma:default="0" ma:description="The document could be made available in external systems (Eg: Portal)" ma:hidden="true" ma:internalName="ECDC_DMS_Is_Public" ma:readOnly="false">
      <xsd:simpleType>
        <xsd:restriction base="dms:Boolean"/>
      </xsd:simpleType>
    </xsd:element>
    <xsd:element name="ECDC_DMS_Previous_Location" ma:index="22" nillable="true" ma:displayName="Previous Location" ma:description="Some useful information about where the document was stored before (Eg: Shared Drives, Unit Drives, etc.)" ma:hidden="true" ma:internalName="ECDC_DMS_Previous_Location" ma:readOnly="false">
      <xsd:simpleType>
        <xsd:restriction base="dms:Text"/>
      </xsd:simpleType>
    </xsd:element>
    <xsd:element name="ECDC_DMS_Previous_Creation_Date" ma:index="23" nillable="true" ma:displayName="Previous Creation Date" ma:default="[today]" ma:description="An earlier publication date or a previous relevant date of the document" ma:hidden="true" ma:internalName="ECDC_DMS_Previous_Creation_Date" ma:readOnly="false">
      <xsd:simpleType>
        <xsd:restriction base="dms:DateTime"/>
      </xsd:simpleType>
    </xsd:element>
    <xsd:element name="ECDC_DMS_Communication_Document_Type0" ma:index="27" ma:taxonomy="true" ma:internalName="ECDC_DMS_Communication_Document_Type0" ma:taxonomyFieldName="ECDC_DMS_Communication_Document_Type" ma:displayName="Document Type" ma:readOnly="false" ma:default="" ma:fieldId="{8ddf4bec-7711-41e1-8e54-79ea39be2c7b}" ma:taxonomyMulti="true" ma:sspId="de887f88-4a24-49db-a549-4c3cbb517053" ma:termSetId="05694767-788d-4e99-ad07-3dd6ddb61ccc" ma:anchorId="74563048-c069-443f-b0de-6caea0b44661" ma:open="false" ma:isKeyword="false">
      <xsd:complexType>
        <xsd:sequence>
          <xsd:element ref="pc:Terms" minOccurs="0" maxOccurs="1"/>
        </xsd:sequence>
      </xsd:complexType>
    </xsd:element>
    <xsd:element name="ECDC_Subject_whatTaxHTField0" ma:index="28" ma:taxonomy="true" ma:internalName="ECDC_Subject_whatTaxHTField0" ma:taxonomyFieldName="ECDC_Subject_what" ma:displayName="Topic" ma:default="" ma:fieldId="{7525aafd-95ab-48e0-925f-ead7584e2866}" ma:taxonomyMulti="true" ma:sspId="de887f88-4a24-49db-a549-4c3cbb517053" ma:termSetId="b09c8666-4e2c-4f19-91e4-8f1fe34bccc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CDC_Subject_doesTaxHTField0" ma:index="29" nillable="true" ma:taxonomy="true" ma:internalName="ECDC_Subject_doesTaxHTField0" ma:taxonomyFieldName="ECDC_Subject_does" ma:displayName="Activity" ma:default="" ma:fieldId="{f4f89794-25e3-44dd-a94e-7e4212ed52cb}" ma:taxonomyMulti="true" ma:sspId="de887f88-4a24-49db-a549-4c3cbb517053" ma:termSetId="380f87da-0f7e-4cf1-ad09-525006c4d1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CDC_Subject_whoTaxHTField0" ma:index="30" nillable="true" ma:taxonomy="true" ma:internalName="ECDC_Subject_whoTaxHTField0" ma:taxonomyFieldName="ECDC_Subject_who" ma:displayName="Actor" ma:default="" ma:fieldId="{abe70a07-b4c4-4a08-b47f-19f4275c5dd3}" ma:taxonomyMulti="true" ma:sspId="de887f88-4a24-49db-a549-4c3cbb517053" ma:termSetId="725f5f6f-0471-44ec-8ccb-6de6d3e4909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CDC_DMS_Project0" ma:index="33" nillable="true" ma:taxonomy="true" ma:internalName="ECDC_DMS_Project0" ma:taxonomyFieldName="ECDC_DMS_Project" ma:displayName="Project" ma:readOnly="false" ma:default="" ma:fieldId="{951a5c61-3e7d-4f5e-ad41-b76025ccfaa6}" ma:taxonomyMulti="true" ma:sspId="de887f88-4a24-49db-a549-4c3cbb517053" ma:termSetId="83bc1c21-e08b-4faa-97f2-3f7a70f36fc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CDC_DMS_MIS_Activity_code0" ma:index="35" nillable="true" ma:taxonomy="true" ma:internalName="ECDC_DMS_MIS_Activity_code0" ma:taxonomyFieldName="ECDC_DMS_MIS_Activity_code" ma:displayName="MIS Activity code" ma:readOnly="false" ma:default="" ma:fieldId="{8cb6b235-d851-4acc-9843-ae912a313215}" ma:taxonomyMulti="true" ma:sspId="de887f88-4a24-49db-a549-4c3cbb517053" ma:termSetId="141081f5-dfc8-474c-9d5b-c9b39840f64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CDC_DMS_Country0" ma:index="36" nillable="true" ma:taxonomy="true" ma:internalName="ECDC_DMS_Country0" ma:taxonomyFieldName="ECDC_DMS_Country" ma:displayName="Country" ma:readOnly="false" ma:default="" ma:fieldId="{55706165-e828-40c8-8ef4-7f53aaba5845}" ma:taxonomyMulti="true" ma:sspId="de887f88-4a24-49db-a549-4c3cbb517053" ma:termSetId="1ff710a1-673a-41e0-bfbc-1a0da05ecc90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ECDC_Target_audienceTaxHTField0" ma:index="37" nillable="true" ma:taxonomy="true" ma:internalName="ECDC_Target_audienceTaxHTField0" ma:taxonomyFieldName="ECDC_Target_audience" ma:displayName="Target audience" ma:default="" ma:fieldId="{234ea4f9-252c-4d49-a519-4a376f3ed4d7}" ma:taxonomyMulti="true" ma:sspId="de887f88-4a24-49db-a549-4c3cbb517053" ma:termSetId="de5002ed-06b4-47ae-8592-fd6a24aa93a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3a570b-d7a9-49ca-a34c-8afb8206b4bf" elementFormDefault="qualified">
    <xsd:import namespace="http://schemas.microsoft.com/office/2006/documentManagement/types"/>
    <xsd:import namespace="http://schemas.microsoft.com/office/infopath/2007/PartnerControls"/>
    <xsd:element name="ECDC_DMS_Meeting_Date" ma:index="10" nillable="true" ma:displayName="Meeting date" ma:description="The date of meeting (1) the document belongs to or (2) was discussed, reviewed or approved." ma:format="DateOnly" ma:internalName="ECDC_DMS_Meeting_Date" ma:readOnly="false">
      <xsd:simpleType>
        <xsd:restriction base="dms:DateTime"/>
      </xsd:simpleType>
    </xsd:element>
    <xsd:element name="TaxCatchAll" ma:index="25" nillable="true" ma:displayName="Taxonomy Catch All Column" ma:hidden="true" ma:list="{3e5925a3-a52f-4d08-a0f0-da9b33f289cc}" ma:internalName="TaxCatchAll" ma:showField="CatchAllData" ma:web="5853e249-3efc-412b-93d1-e2f4d700370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4f2abd528a9430bb1514981700fe204" ma:index="26" ma:taxonomy="true" ma:internalName="m4f2abd528a9430bb1514981700fe204" ma:taxonomyFieldName="ECDC_DMS_Organigramme" ma:displayName="ECDC Organigramme" ma:readOnly="false" ma:fieldId="{64f2abd5-28a9-430b-b151-4981700fe204}" ma:taxonomyMulti="true" ma:sspId="de887f88-4a24-49db-a549-4c3cbb517053" ma:termSetId="0a8715e9-9613-4f3d-9487-c066723ad7a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f0459edc9514eb0baaeb2ab50aaa8de" ma:index="31" nillable="true" ma:taxonomy="true" ma:internalName="ff0459edc9514eb0baaeb2ab50aaa8de" ma:taxonomyFieldName="Meeting_x0020_Code" ma:displayName="Meeting Code" ma:readOnly="false" ma:default="" ma:fieldId="{ff0459ed-c951-4eb0-baae-b2ab50aaa8de}" ma:sspId="de887f88-4a24-49db-a549-4c3cbb517053" ma:termSetId="edec69b4-0510-43be-8a98-012c8d4b4d60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KeywordTaxHTField" ma:index="32" nillable="true" ma:taxonomy="true" ma:internalName="TaxKeywordTaxHTField" ma:taxonomyFieldName="TaxKeyword" ma:displayName="Additional Keywords" ma:fieldId="{23f27201-bee3-471e-b2e7-b64fd8b7ca38}" ma:taxonomyMulti="true" ma:sspId="de887f88-4a24-49db-a549-4c3cbb517053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bf6f88d3567d49708e6ddfea625f3427" ma:index="34" nillable="true" ma:taxonomy="true" ma:internalName="bf6f88d3567d49708e6ddfea625f3427" ma:taxonomyFieldName="DMS_x0020_Product" ma:displayName="Product" ma:readOnly="false" ma:default="" ma:fieldId="{bf6f88d3-567d-4970-8e6d-dfea625f3427}" ma:taxonomyMulti="true" ma:sspId="de887f88-4a24-49db-a549-4c3cbb517053" ma:termSetId="765c2105-95ad-4131-ade8-84f64ee0a1c3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de887f88-4a24-49db-a549-4c3cbb517053" ContentTypeId="0x010100F92FB91056B24E40ACCE93A804002EFF001822ADB6403249B6AC60D10F8970E85E0002324C79913E41DFAC45BE82D1D0F324" PreviousValue="true"/>
</file>

<file path=customXml/item4.xml><?xml version="1.0" encoding="utf-8"?>
<?mso-contentType ?>
<customXsn xmlns="http://schemas.microsoft.com/office/2006/metadata/customXsn">
  <xsnLocation/>
  <cached>True</cached>
  <openByDefault>False</openByDefault>
  <xsnScope/>
</customXsn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CDC_Subject_whatTaxHTField0 xmlns="5853e249-3efc-412b-93d1-e2f4d7003703">
      <Terms xmlns="http://schemas.microsoft.com/office/infopath/2007/PartnerControls">
        <TermInfo xmlns="http://schemas.microsoft.com/office/infopath/2007/PartnerControls">
          <TermName xmlns="http://schemas.microsoft.com/office/infopath/2007/PartnerControls">healthcare-associated infections</TermName>
          <TermId xmlns="http://schemas.microsoft.com/office/infopath/2007/PartnerControls">097c24a6-e628-450f-8f0c-0dfc54490eed</TermId>
        </TermInfo>
      </Terms>
    </ECDC_Subject_whatTaxHTField0>
    <ECDC_Description xmlns="http://schemas.microsoft.com/sharepoint/v3" xsi:nil="true"/>
    <ECDC_DMS_Previous_Location xmlns="5853e249-3efc-412b-93d1-e2f4d7003703" xsi:nil="true"/>
    <TaxKeywordTaxHTField xmlns="d23a570b-d7a9-49ca-a34c-8afb8206b4bf">
      <Terms xmlns="http://schemas.microsoft.com/office/infopath/2007/PartnerControls"/>
    </TaxKeywordTaxHTField>
    <TaxCatchAll xmlns="d23a570b-d7a9-49ca-a34c-8afb8206b4bf">
      <Value>1340</Value>
      <Value>345</Value>
      <Value>49</Value>
    </TaxCatchAll>
    <ECDC_DMS_Group xmlns="5853e249-3efc-412b-93d1-e2f4d7003703">Publications</ECDC_DMS_Group>
    <ECDC_DMS_Previous_Creation_Date xmlns="5853e249-3efc-412b-93d1-e2f4d7003703">2016-10-12T08:27:00+00:00</ECDC_DMS_Previous_Creation_Date>
    <ff0459edc9514eb0baaeb2ab50aaa8de xmlns="d23a570b-d7a9-49ca-a34c-8afb8206b4bf">
      <Terms xmlns="http://schemas.microsoft.com/office/infopath/2007/PartnerControls"/>
    </ff0459edc9514eb0baaeb2ab50aaa8de>
    <ECDC_Target_audienceTaxHTField0 xmlns="5853e249-3efc-412b-93d1-e2f4d7003703">
      <Terms xmlns="http://schemas.microsoft.com/office/infopath/2007/PartnerControls"/>
    </ECDC_Target_audienceTaxHTField0>
    <ECDC_DMS_Communication_Document_Type0 xmlns="5853e249-3efc-412b-93d1-e2f4d7003703">
      <Terms xmlns="http://schemas.microsoft.com/office/infopath/2007/PartnerControls">
        <TermInfo xmlns="http://schemas.microsoft.com/office/infopath/2007/PartnerControls">
          <TermName xmlns="http://schemas.microsoft.com/office/infopath/2007/PartnerControls">image</TermName>
          <TermId xmlns="http://schemas.microsoft.com/office/infopath/2007/PartnerControls">26287ee7-4694-4cb1-a932-7ca08cf6dc0e</TermId>
        </TermInfo>
      </Terms>
    </ECDC_DMS_Communication_Document_Type0>
    <m4f2abd528a9430bb1514981700fe204 xmlns="d23a570b-d7a9-49ca-a34c-8afb8206b4bf">
      <Terms xmlns="http://schemas.microsoft.com/office/infopath/2007/PartnerControls">
        <TermInfo xmlns="http://schemas.microsoft.com/office/infopath/2007/PartnerControls">
          <TermName xmlns="http://schemas.microsoft.com/office/infopath/2007/PartnerControls">Publications</TermName>
          <TermId xmlns="http://schemas.microsoft.com/office/infopath/2007/PartnerControls">5ba51513-6ee6-4aab-abac-3d87b7b8a9c3</TermId>
        </TermInfo>
      </Terms>
    </m4f2abd528a9430bb1514981700fe204>
    <ECDC_DMS_Section xmlns="5853e249-3efc-412b-93d1-e2f4d7003703">Communication Support</ECDC_DMS_Section>
    <ECDC_DMS_Project0 xmlns="5853e249-3efc-412b-93d1-e2f4d7003703">
      <Terms xmlns="http://schemas.microsoft.com/office/infopath/2007/PartnerControls"/>
    </ECDC_DMS_Project0>
    <ECDC_DMS_Country0 xmlns="5853e249-3efc-412b-93d1-e2f4d7003703">
      <Terms xmlns="http://schemas.microsoft.com/office/infopath/2007/PartnerControls"/>
    </ECDC_DMS_Country0>
    <ECDC_DMS_Meeting_Date xmlns="d23a570b-d7a9-49ca-a34c-8afb8206b4bf" xsi:nil="true"/>
    <ECDC_DMS_Author xmlns="5853e249-3efc-412b-93d1-e2f4d7003703">
      <UserInfo>
        <DisplayName>Uwe Kreisel</DisplayName>
        <AccountId>197</AccountId>
        <AccountType/>
      </UserInfo>
    </ECDC_DMS_Author>
    <ECDC_Subject_doesTaxHTField0 xmlns="5853e249-3efc-412b-93d1-e2f4d7003703">
      <Terms xmlns="http://schemas.microsoft.com/office/infopath/2007/PartnerControls"/>
    </ECDC_Subject_doesTaxHTField0>
    <ECDC_DMS_MIS_Activity_code0 xmlns="5853e249-3efc-412b-93d1-e2f4d7003703">
      <Terms xmlns="http://schemas.microsoft.com/office/infopath/2007/PartnerControls"/>
    </ECDC_DMS_MIS_Activity_code0>
    <ECDC_DMS_Is_Public xmlns="5853e249-3efc-412b-93d1-e2f4d7003703">false</ECDC_DMS_Is_Public>
    <ECDC_Subject_whoTaxHTField0 xmlns="5853e249-3efc-412b-93d1-e2f4d7003703">
      <Terms xmlns="http://schemas.microsoft.com/office/infopath/2007/PartnerControls"/>
    </ECDC_Subject_whoTaxHTField0>
    <bf6f88d3567d49708e6ddfea625f3427 xmlns="d23a570b-d7a9-49ca-a34c-8afb8206b4bf">
      <Terms xmlns="http://schemas.microsoft.com/office/infopath/2007/PartnerControls"/>
    </bf6f88d3567d49708e6ddfea625f3427>
  </documentManagement>
</p:properties>
</file>

<file path=customXml/item6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602133FA-5464-4455-BB71-C14CD5F5638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8014913-3973-40A8-A2CC-603D760F8B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853e249-3efc-412b-93d1-e2f4d7003703"/>
    <ds:schemaRef ds:uri="d23a570b-d7a9-49ca-a34c-8afb8206b4b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707B7C6-14E1-4C3D-AC86-4BBE4AEFC3EF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373D8DD1-A10E-4802-90BF-BDE0C1EEA25E}">
  <ds:schemaRefs>
    <ds:schemaRef ds:uri="http://schemas.microsoft.com/office/2006/metadata/customXsn"/>
  </ds:schemaRefs>
</ds:datastoreItem>
</file>

<file path=customXml/itemProps5.xml><?xml version="1.0" encoding="utf-8"?>
<ds:datastoreItem xmlns:ds="http://schemas.openxmlformats.org/officeDocument/2006/customXml" ds:itemID="{0E75790B-D469-4BE8-929F-B1C65E627D91}">
  <ds:schemaRefs>
    <ds:schemaRef ds:uri="http://purl.org/dc/elements/1.1/"/>
    <ds:schemaRef ds:uri="http://schemas.microsoft.com/office/2006/metadata/properties"/>
    <ds:schemaRef ds:uri="d23a570b-d7a9-49ca-a34c-8afb8206b4bf"/>
    <ds:schemaRef ds:uri="http://schemas.microsoft.com/sharepoint/v3"/>
    <ds:schemaRef ds:uri="http://purl.org/dc/terms/"/>
    <ds:schemaRef ds:uri="5853e249-3efc-412b-93d1-e2f4d700370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6.xml><?xml version="1.0" encoding="utf-8"?>
<ds:datastoreItem xmlns:ds="http://schemas.openxmlformats.org/officeDocument/2006/customXml" ds:itemID="{C1A7B212-DC37-4973-B4B0-C50088D67D24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105464</TotalTime>
  <Words>90</Words>
  <Application>Microsoft Office PowerPoint</Application>
  <PresentationFormat>A4 Paper (210x297 mm)</PresentationFormat>
  <Paragraphs>19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Tahoma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IPH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PPS of HAIs and antimicrobial use in European acute care hospitals, protocol version 5.3, Sep 2016</dc:title>
  <dc:creator>cs</dc:creator>
  <cp:keywords/>
  <cp:lastModifiedBy>Tommi Karki</cp:lastModifiedBy>
  <cp:revision>550</cp:revision>
  <cp:lastPrinted>2015-10-21T06:31:41Z</cp:lastPrinted>
  <dcterms:created xsi:type="dcterms:W3CDTF">2010-11-06T12:04:28Z</dcterms:created>
  <dcterms:modified xsi:type="dcterms:W3CDTF">2020-12-07T08:15:50Z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ECDC_Abstract">
    <vt:lpwstr>&lt;div&gt;&lt;/div&gt;</vt:lpwstr>
  </property>
  <property fmtid="{D5CDD505-2E9C-101B-9397-08002B2CF9AE}" pid="3" name="ECDC_Publisher">
    <vt:lpwstr>ECDC</vt:lpwstr>
  </property>
  <property fmtid="{D5CDD505-2E9C-101B-9397-08002B2CF9AE}" pid="4" name="EPIET_DocumentType">
    <vt:lpwstr/>
  </property>
  <property fmtid="{D5CDD505-2E9C-101B-9397-08002B2CF9AE}" pid="5" name="ECDC_Copyright">
    <vt:lpwstr>ECDC</vt:lpwstr>
  </property>
  <property fmtid="{D5CDD505-2E9C-101B-9397-08002B2CF9AE}" pid="6" name="ContentType">
    <vt:lpwstr>ECDC_Document</vt:lpwstr>
  </property>
  <property fmtid="{D5CDD505-2E9C-101B-9397-08002B2CF9AE}" pid="7" name="ECDC_DocumentType">
    <vt:lpwstr>Document</vt:lpwstr>
  </property>
  <property fmtid="{D5CDD505-2E9C-101B-9397-08002B2CF9AE}" pid="8" name="ContentTypeId">
    <vt:lpwstr>0x010100F92FB91056B24E40ACCE93A804002EFF001822ADB6403249B6AC60D10F8970E85E0002324C79913E41DFAC45BE82D1D0F324002665D754CEA35D49A205CF49138C8367</vt:lpwstr>
  </property>
  <property fmtid="{D5CDD505-2E9C-101B-9397-08002B2CF9AE}" pid="9" name="ECDC_DMS_Organigramme">
    <vt:lpwstr>345;#Publications|5ba51513-6ee6-4aab-abac-3d87b7b8a9c3</vt:lpwstr>
  </property>
  <property fmtid="{D5CDD505-2E9C-101B-9397-08002B2CF9AE}" pid="10" name="_dlc_DocId">
    <vt:lpwstr>DMSPHC-1414929164-70</vt:lpwstr>
  </property>
  <property fmtid="{D5CDD505-2E9C-101B-9397-08002B2CF9AE}" pid="11" name="_dlc_DocIdUrl">
    <vt:lpwstr>http://dms.ecdcnet.europa.eu/sites/phc/externalcomms/publications/_layouts/15/DocIdRedir.aspx?ID=DMSPHC-1414929164-70, DMSPHC-1414929164-70</vt:lpwstr>
  </property>
  <property fmtid="{D5CDD505-2E9C-101B-9397-08002B2CF9AE}" pid="12" name="_dlc_DocIdItemGuid">
    <vt:lpwstr>e3f8a2c5-3e98-4213-a212-de79c9210b71</vt:lpwstr>
  </property>
  <property fmtid="{D5CDD505-2E9C-101B-9397-08002B2CF9AE}" pid="13" name="ECDC_Subject_does">
    <vt:lpwstr/>
  </property>
  <property fmtid="{D5CDD505-2E9C-101B-9397-08002B2CF9AE}" pid="14" name="TaxKeyword">
    <vt:lpwstr/>
  </property>
  <property fmtid="{D5CDD505-2E9C-101B-9397-08002B2CF9AE}" pid="15" name="DMS Product">
    <vt:lpwstr/>
  </property>
  <property fmtid="{D5CDD505-2E9C-101B-9397-08002B2CF9AE}" pid="16" name="ECDC_Target_audience">
    <vt:lpwstr/>
  </property>
  <property fmtid="{D5CDD505-2E9C-101B-9397-08002B2CF9AE}" pid="17" name="ECDC_DMS_Country">
    <vt:lpwstr/>
  </property>
  <property fmtid="{D5CDD505-2E9C-101B-9397-08002B2CF9AE}" pid="18" name="ECDC_DMS_MIS_Activity_code">
    <vt:lpwstr/>
  </property>
  <property fmtid="{D5CDD505-2E9C-101B-9397-08002B2CF9AE}" pid="19" name="Meeting Code">
    <vt:lpwstr/>
  </property>
  <property fmtid="{D5CDD505-2E9C-101B-9397-08002B2CF9AE}" pid="20" name="ECDC_Subject_who">
    <vt:lpwstr/>
  </property>
  <property fmtid="{D5CDD505-2E9C-101B-9397-08002B2CF9AE}" pid="21" name="ECDC_DMS_Project">
    <vt:lpwstr/>
  </property>
  <property fmtid="{D5CDD505-2E9C-101B-9397-08002B2CF9AE}" pid="22" name="ECDC_Subject_what">
    <vt:lpwstr>49;#healthcare-associated infections|097c24a6-e628-450f-8f0c-0dfc54490eed</vt:lpwstr>
  </property>
  <property fmtid="{D5CDD505-2E9C-101B-9397-08002B2CF9AE}" pid="23" name="ECDC_DMS_Communication_Document_Type">
    <vt:lpwstr>1340;#image|26287ee7-4694-4cb1-a932-7ca08cf6dc0e</vt:lpwstr>
  </property>
</Properties>
</file>