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56.xml" ContentType="application/vnd.openxmlformats-officedocument.presentationml.slide+xml"/>
  <Override PartName="/ppt/slides/slide24.xml" ContentType="application/vnd.openxmlformats-officedocument.presentationml.slide+xml"/>
  <Override PartName="/ppt/slides/slide61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53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5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49.xml" ContentType="application/vnd.openxmlformats-officedocument.presentationml.slide+xml"/>
  <Override PartName="/ppt/slides/slide14.xml" ContentType="application/vnd.openxmlformats-officedocument.presentationml.slide+xml"/>
  <Override PartName="/ppt/slides/slide52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54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60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57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59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84" r:id="rId4"/>
    <p:sldMasterId id="2147483685" r:id="rId5"/>
    <p:sldMasterId id="214748368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001816D-1E08-47FA-B6F3-77190D44D592}">
  <a:tblStyle styleName="Table_0" styleId="{3001816D-1E08-47FA-B6F3-77190D44D592}"/>
  <a:tblStyle styleName="Table_1" styleId="{36D2C9C2-85CF-4061-B5C7-9A69D3A9219A}"/>
  <a:tblStyle styleName="Table_2" styleId="{9C57C346-5FD2-4340-9D79-CF28165EAEAF}"/>
  <a:tblStyle styleName="Table_3" styleId="{6EA49FC7-5B8D-4B4B-85D9-DCFF0484CE0E}"/>
  <a:tblStyle styleName="Table_4" styleId="{38C8D360-D0EF-41D1-93EC-B343CBA03987}"/>
</a:tblStyleLst>
</file>

<file path=ppt/_rels/presentation.xml.rels><?xml version="1.0" encoding="UTF-8" standalone="yes"?><Relationships xmlns="http://schemas.openxmlformats.org/package/2006/relationships"><Relationship Target="slides/slide32.xml" Type="http://schemas.openxmlformats.org/officeDocument/2006/relationships/slide" Id="rId39"/><Relationship Target="slides/slide31.xml" Type="http://schemas.openxmlformats.org/officeDocument/2006/relationships/slide" Id="rId38"/><Relationship Target="slides/slide30.xml" Type="http://schemas.openxmlformats.org/officeDocument/2006/relationships/slide" Id="rId37"/><Relationship Target="slides/slide29.xml" Type="http://schemas.openxmlformats.org/officeDocument/2006/relationships/slide" Id="rId36"/><Relationship Target="slides/slide23.xml" Type="http://schemas.openxmlformats.org/officeDocument/2006/relationships/slide" Id="rId30"/><Relationship Target="slides/slide24.xml" Type="http://schemas.openxmlformats.org/officeDocument/2006/relationships/slide" Id="rId31"/><Relationship Target="slides/slide27.xml" Type="http://schemas.openxmlformats.org/officeDocument/2006/relationships/slide" Id="rId34"/><Relationship Target="slides/slide28.xml" Type="http://schemas.openxmlformats.org/officeDocument/2006/relationships/slide" Id="rId35"/><Relationship Target="slides/slide25.xml" Type="http://schemas.openxmlformats.org/officeDocument/2006/relationships/slide" Id="rId32"/><Relationship Target="slides/slide26.xml" Type="http://schemas.openxmlformats.org/officeDocument/2006/relationships/slide" Id="rId33"/><Relationship Target="slides/slide41.xml" Type="http://schemas.openxmlformats.org/officeDocument/2006/relationships/slide" Id="rId48"/><Relationship Target="slides/slide40.xml" Type="http://schemas.openxmlformats.org/officeDocument/2006/relationships/slide" Id="rId47"/><Relationship Target="slides/slide42.xml" Type="http://schemas.openxmlformats.org/officeDocument/2006/relationships/slide" Id="rId49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33.xml" Type="http://schemas.openxmlformats.org/officeDocument/2006/relationships/slide" Id="rId40"/><Relationship Target="slideMasters/slideMaster1.xml" Type="http://schemas.openxmlformats.org/officeDocument/2006/relationships/slideMaster" Id="rId4"/><Relationship Target="slides/slide34.xml" Type="http://schemas.openxmlformats.org/officeDocument/2006/relationships/slide" Id="rId41"/><Relationship Target="tableStyles.xml" Type="http://schemas.openxmlformats.org/officeDocument/2006/relationships/tableStyles" Id="rId3"/><Relationship Target="slides/slide35.xml" Type="http://schemas.openxmlformats.org/officeDocument/2006/relationships/slide" Id="rId42"/><Relationship Target="slides/slide36.xml" Type="http://schemas.openxmlformats.org/officeDocument/2006/relationships/slide" Id="rId43"/><Relationship Target="slides/slide37.xml" Type="http://schemas.openxmlformats.org/officeDocument/2006/relationships/slide" Id="rId44"/><Relationship Target="slides/slide38.xml" Type="http://schemas.openxmlformats.org/officeDocument/2006/relationships/slide" Id="rId45"/><Relationship Target="slides/slide39.xml" Type="http://schemas.openxmlformats.org/officeDocument/2006/relationships/slide" Id="rId46"/><Relationship Target="slides/slide2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s/slide1.xml" Type="http://schemas.openxmlformats.org/officeDocument/2006/relationships/slide" Id="rId8"/><Relationship Target="notesMasters/notesMaster1.xml" Type="http://schemas.openxmlformats.org/officeDocument/2006/relationships/notesMaster" Id="rId7"/><Relationship Target="slides/slide51.xml" Type="http://schemas.openxmlformats.org/officeDocument/2006/relationships/slide" Id="rId58"/><Relationship Target="slides/slide52.xml" Type="http://schemas.openxmlformats.org/officeDocument/2006/relationships/slide" Id="rId59"/><Relationship Target="slides/slide12.xml" Type="http://schemas.openxmlformats.org/officeDocument/2006/relationships/slide" Id="rId19"/><Relationship Target="slides/slide11.xml" Type="http://schemas.openxmlformats.org/officeDocument/2006/relationships/slide" Id="rId18"/><Relationship Target="slides/slide10.xml" Type="http://schemas.openxmlformats.org/officeDocument/2006/relationships/slide" Id="rId17"/><Relationship Target="slides/slide9.xml" Type="http://schemas.openxmlformats.org/officeDocument/2006/relationships/slide" Id="rId16"/><Relationship Target="slides/slide8.xml" Type="http://schemas.openxmlformats.org/officeDocument/2006/relationships/slide" Id="rId15"/><Relationship Target="slides/slide7.xml" Type="http://schemas.openxmlformats.org/officeDocument/2006/relationships/slide" Id="rId14"/><Relationship Target="slides/slide5.xml" Type="http://schemas.openxmlformats.org/officeDocument/2006/relationships/slide" Id="rId12"/><Relationship Target="slides/slide6.xml" Type="http://schemas.openxmlformats.org/officeDocument/2006/relationships/slide" Id="rId13"/><Relationship Target="slides/slide3.xml" Type="http://schemas.openxmlformats.org/officeDocument/2006/relationships/slide" Id="rId10"/><Relationship Target="slides/slide4.xml" Type="http://schemas.openxmlformats.org/officeDocument/2006/relationships/slide" Id="rId11"/><Relationship Target="slides/slide50.xml" Type="http://schemas.openxmlformats.org/officeDocument/2006/relationships/slide" Id="rId57"/><Relationship Target="slides/slide49.xml" Type="http://schemas.openxmlformats.org/officeDocument/2006/relationships/slide" Id="rId56"/><Relationship Target="slides/slide48.xml" Type="http://schemas.openxmlformats.org/officeDocument/2006/relationships/slide" Id="rId55"/><Relationship Target="slides/slide47.xml" Type="http://schemas.openxmlformats.org/officeDocument/2006/relationships/slide" Id="rId54"/><Relationship Target="slides/slide46.xml" Type="http://schemas.openxmlformats.org/officeDocument/2006/relationships/slide" Id="rId53"/><Relationship Target="slides/slide45.xml" Type="http://schemas.openxmlformats.org/officeDocument/2006/relationships/slide" Id="rId52"/><Relationship Target="slides/slide44.xml" Type="http://schemas.openxmlformats.org/officeDocument/2006/relationships/slide" Id="rId51"/><Relationship Target="slides/slide43.xml" Type="http://schemas.openxmlformats.org/officeDocument/2006/relationships/slide" Id="rId50"/><Relationship Target="slides/slide22.xml" Type="http://schemas.openxmlformats.org/officeDocument/2006/relationships/slide" Id="rId29"/><Relationship Target="slides/slide19.xml" Type="http://schemas.openxmlformats.org/officeDocument/2006/relationships/slide" Id="rId26"/><Relationship Target="slides/slide18.xml" Type="http://schemas.openxmlformats.org/officeDocument/2006/relationships/slide" Id="rId25"/><Relationship Target="slides/slide21.xml" Type="http://schemas.openxmlformats.org/officeDocument/2006/relationships/slide" Id="rId28"/><Relationship Target="slides/slide20.xml" Type="http://schemas.openxmlformats.org/officeDocument/2006/relationships/slide" Id="rId27"/><Relationship Target="slides/slide14.xml" Type="http://schemas.openxmlformats.org/officeDocument/2006/relationships/slide" Id="rId21"/><Relationship Target="slides/slide15.xml" Type="http://schemas.openxmlformats.org/officeDocument/2006/relationships/slide" Id="rId22"/><Relationship Target="slides/slide53.xml" Type="http://schemas.openxmlformats.org/officeDocument/2006/relationships/slide" Id="rId60"/><Relationship Target="slides/slide16.xml" Type="http://schemas.openxmlformats.org/officeDocument/2006/relationships/slide" Id="rId23"/><Relationship Target="slides/slide17.xml" Type="http://schemas.openxmlformats.org/officeDocument/2006/relationships/slide" Id="rId24"/><Relationship Target="slides/slide13.xml" Type="http://schemas.openxmlformats.org/officeDocument/2006/relationships/slide" Id="rId20"/><Relationship Target="slides/slide59.xml" Type="http://schemas.openxmlformats.org/officeDocument/2006/relationships/slide" Id="rId66"/><Relationship Target="slides/slide58.xml" Type="http://schemas.openxmlformats.org/officeDocument/2006/relationships/slide" Id="rId65"/><Relationship Target="slides/slide61.xml" Type="http://schemas.openxmlformats.org/officeDocument/2006/relationships/slide" Id="rId68"/><Relationship Target="slides/slide60.xml" Type="http://schemas.openxmlformats.org/officeDocument/2006/relationships/slide" Id="rId67"/><Relationship Target="slides/slide55.xml" Type="http://schemas.openxmlformats.org/officeDocument/2006/relationships/slide" Id="rId62"/><Relationship Target="slides/slide54.xml" Type="http://schemas.openxmlformats.org/officeDocument/2006/relationships/slide" Id="rId61"/><Relationship Target="slides/slide57.xml" Type="http://schemas.openxmlformats.org/officeDocument/2006/relationships/slide" Id="rId64"/><Relationship Target="slides/slide56.xml" Type="http://schemas.openxmlformats.org/officeDocument/2006/relationships/slide" Id="rId63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1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9" name="Shape 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3" name="Shape 2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9" name="Shape 2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5" name="Shape 2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1" name="Shape 2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5" name="Shape 2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4" name="Shape 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1" name="Shape 2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1" name="Shape 30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5" name="Shape 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0" name="Shape 3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6" name="Shape 3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6" name="Shape 3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2" name="Shape 3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8" name="Shape 3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6" name="Shape 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3" name="Shape 3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65" name="Shape 36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9" name="Shape 3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0" name="Shape 3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71" name="Shape 37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5" name="Shape 3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6" name="Shape 3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77" name="Shape 37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1" name="Shape 3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2" name="Shape 3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83" name="Shape 38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7" name="Shape 3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8" name="Shape 3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89" name="Shape 38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3" name="Shape 3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95" name="Shape 39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9" name="Shape 3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0" name="Shape 4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01" name="Shape 40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5" name="Shape 4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6" name="Shape 4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07" name="Shape 40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1" name="Shape 4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2" name="Shape 4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13" name="Shape 41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0" name="Shape 4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1" name="Shape 4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22" name="Shape 4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6" name="Shape 4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7" name="Shape 4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28" name="Shape 42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2" name="Shape 4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3" name="Shape 4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34" name="Shape 43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8" name="Shape 4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9" name="Shape 4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40" name="Shape 4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5" name="Shape 4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6" name="Shape 4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47" name="Shape 4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2" name="Shape 4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3" name="Shape 4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54" name="Shape 45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9" name="Shape 4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0" name="Shape 4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61" name="Shape 4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6" name="Shape 4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7" name="Shape 4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68" name="Shape 46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3" name="Shape 4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4" name="Shape 4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75" name="Shape 47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1" name="Shape 4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2" name="Shape 4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83" name="Shape 48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8" name="Shape 4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9" name="Shape 4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90" name="Shape 4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5" name="Shape 4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6" name="Shape 4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97" name="Shape 4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2" name="Shape 5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3" name="Shape 5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04" name="Shape 50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9" name="Shape 5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0" name="Shape 5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11" name="Shape 5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5" name="Shape 5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6" name="Shape 5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17" name="Shape 51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2" name="Shape 5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3" name="Shape 5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24" name="Shape 5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9" name="Shape 5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0" name="Shape 5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31" name="Shape 5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6" name="Shape 5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7" name="Shape 5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38" name="Shape 53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7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8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9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0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1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2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3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4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5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AndChart" type="txAndChart">
  <p:cSld name="txAndChart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bl" type="tbl">
  <p:cSld name="tbl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86" name="Shape 86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87" name="Shape 87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15" name="Shape 115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AndObj" type="txAndObj">
  <p:cSld name="txAndObj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128" name="Shape 128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129" name="Shape 129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5.xml" Type="http://schemas.openxmlformats.org/officeDocument/2006/relationships/theme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media/image00.jpg" Type="http://schemas.openxmlformats.org/officeDocument/2006/relationships/image" Id="rId1"/><Relationship Target="../slideLayouts/slideLayout12.xml" Type="http://schemas.openxmlformats.org/officeDocument/2006/relationships/slideLayout" Id="rId13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25.xml" Type="http://schemas.openxmlformats.org/officeDocument/2006/relationships/slideLayout" Id="rId12"/><Relationship Target="../slideLayouts/slideLayout15.xml" Type="http://schemas.openxmlformats.org/officeDocument/2006/relationships/slideLayout" Id="rId2"/><Relationship Target="../theme/theme4.xml" Type="http://schemas.openxmlformats.org/officeDocument/2006/relationships/theme" Id="rId13"/><Relationship Target="../media/image00.jpg" Type="http://schemas.openxmlformats.org/officeDocument/2006/relationships/image" Id="rId1"/><Relationship Target="../slideLayouts/slideLayout23.xml" Type="http://schemas.openxmlformats.org/officeDocument/2006/relationships/slideLayout" Id="rId10"/><Relationship Target="../slideLayouts/slideLayout17.xml" Type="http://schemas.openxmlformats.org/officeDocument/2006/relationships/slideLayout" Id="rId4"/><Relationship Target="../slideLayouts/slideLayout24.xml" Type="http://schemas.openxmlformats.org/officeDocument/2006/relationships/slideLayout" Id="rId11"/><Relationship Target="../slideLayouts/slideLayout16.xml" Type="http://schemas.openxmlformats.org/officeDocument/2006/relationships/slideLayout" Id="rId3"/><Relationship Target="../slideLayouts/slideLayout22.xml" Type="http://schemas.openxmlformats.org/officeDocument/2006/relationships/slideLayout" Id="rId9"/><Relationship Target="../slideLayouts/slideLayout19.xml" Type="http://schemas.openxmlformats.org/officeDocument/2006/relationships/slideLayout" Id="rId6"/><Relationship Target="../slideLayouts/slideLayout18.xml" Type="http://schemas.openxmlformats.org/officeDocument/2006/relationships/slideLayout" Id="rId5"/><Relationship Target="../slideLayouts/slideLayout21.xml" Type="http://schemas.openxmlformats.org/officeDocument/2006/relationships/slideLayout" Id="rId8"/><Relationship Target="../slideLayouts/slideLayout20.xml" Type="http://schemas.openxmlformats.org/officeDocument/2006/relationships/slideLayout" Id="rId7"/></Relationships>
</file>

<file path=ppt/slideMasters/_rels/slideMaster3.xml.rels><?xml version="1.0" encoding="UTF-8" standalone="yes"?><Relationships xmlns="http://schemas.openxmlformats.org/package/2006/relationships"><Relationship Target="../slideLayouts/slideLayout36.xml" Type="http://schemas.openxmlformats.org/officeDocument/2006/relationships/slideLayout" Id="rId12"/><Relationship Target="../slideLayouts/slideLayout26.xml" Type="http://schemas.openxmlformats.org/officeDocument/2006/relationships/slideLayout" Id="rId2"/><Relationship Target="../theme/theme1.xml" Type="http://schemas.openxmlformats.org/officeDocument/2006/relationships/theme" Id="rId13"/><Relationship Target="../media/image00.jpg" Type="http://schemas.openxmlformats.org/officeDocument/2006/relationships/image" Id="rId1"/><Relationship Target="../slideLayouts/slideLayout34.xml" Type="http://schemas.openxmlformats.org/officeDocument/2006/relationships/slideLayout" Id="rId10"/><Relationship Target="../slideLayouts/slideLayout28.xml" Type="http://schemas.openxmlformats.org/officeDocument/2006/relationships/slideLayout" Id="rId4"/><Relationship Target="../slideLayouts/slideLayout35.xml" Type="http://schemas.openxmlformats.org/officeDocument/2006/relationships/slideLayout" Id="rId11"/><Relationship Target="../slideLayouts/slideLayout27.xml" Type="http://schemas.openxmlformats.org/officeDocument/2006/relationships/slideLayout" Id="rId3"/><Relationship Target="../slideLayouts/slideLayout33.xml" Type="http://schemas.openxmlformats.org/officeDocument/2006/relationships/slideLayout" Id="rId9"/><Relationship Target="../slideLayouts/slideLayout30.xml" Type="http://schemas.openxmlformats.org/officeDocument/2006/relationships/slideLayout" Id="rId6"/><Relationship Target="../slideLayouts/slideLayout29.xml" Type="http://schemas.openxmlformats.org/officeDocument/2006/relationships/slideLayout" Id="rId5"/><Relationship Target="../slideLayouts/slideLayout32.xml" Type="http://schemas.openxmlformats.org/officeDocument/2006/relationships/slideLayout" Id="rId8"/><Relationship Target="../slideLayouts/slideLayout31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52.xml.rels><?xml version="1.0" encoding="UTF-8" standalone="yes"?><Relationships xmlns="http://schemas.openxmlformats.org/package/2006/relationships"><Relationship Target="../notesSlides/notesSlide5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3.xml.rels><?xml version="1.0" encoding="UTF-8" standalone="yes"?><Relationships xmlns="http://schemas.openxmlformats.org/package/2006/relationships"><Relationship Target="../notesSlides/notesSlide5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2.jpg" Type="http://schemas.openxmlformats.org/officeDocument/2006/relationships/image" Id="rId3"/></Relationships>
</file>

<file path=ppt/slides/_rels/slide54.xml.rels><?xml version="1.0" encoding="UTF-8" standalone="yes"?><Relationships xmlns="http://schemas.openxmlformats.org/package/2006/relationships"><Relationship Target="../notesSlides/notesSlide54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16.jpg" Type="http://schemas.openxmlformats.org/officeDocument/2006/relationships/image" Id="rId3"/></Relationships>
</file>

<file path=ppt/slides/_rels/slide55.xml.rels><?xml version="1.0" encoding="UTF-8" standalone="yes"?><Relationships xmlns="http://schemas.openxmlformats.org/package/2006/relationships"><Relationship Target="../notesSlides/notesSlide55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56.xml.rels><?xml version="1.0" encoding="UTF-8" standalone="yes"?><Relationships xmlns="http://schemas.openxmlformats.org/package/2006/relationships"><Relationship Target="../notesSlides/notesSlide56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13.jpg" Type="http://schemas.openxmlformats.org/officeDocument/2006/relationships/image" Id="rId3"/></Relationships>
</file>

<file path=ppt/slides/_rels/slide57.xml.rels><?xml version="1.0" encoding="UTF-8" standalone="yes"?><Relationships xmlns="http://schemas.openxmlformats.org/package/2006/relationships"><Relationship Target="../notesSlides/notesSlide57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15.jpg" Type="http://schemas.openxmlformats.org/officeDocument/2006/relationships/image" Id="rId3"/></Relationships>
</file>

<file path=ppt/slides/_rels/slide58.xml.rels><?xml version="1.0" encoding="UTF-8" standalone="yes"?><Relationships xmlns="http://schemas.openxmlformats.org/package/2006/relationships"><Relationship Target="../notesSlides/notesSlide58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59.xml.rels><?xml version="1.0" encoding="UTF-8" standalone="yes"?><Relationships xmlns="http://schemas.openxmlformats.org/package/2006/relationships"><Relationship Target="../notesSlides/notesSlide5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60.xml.rels><?xml version="1.0" encoding="UTF-8" standalone="yes"?><Relationships xmlns="http://schemas.openxmlformats.org/package/2006/relationships"><Relationship Target="../notesSlides/notesSlide60.xml" Type="http://schemas.openxmlformats.org/officeDocument/2006/relationships/notesSlide" Id="rId2"/><Relationship Target="../slideLayouts/slideLayout13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61.xml.rels><?xml version="1.0" encoding="UTF-8" standalone="yes"?><Relationships xmlns="http://schemas.openxmlformats.org/package/2006/relationships"><Relationship Target="../notesSlides/notesSlide61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/>
        </p:nvSpPr>
        <p:spPr>
          <a:xfrm>
            <a:off y="0" x="0"/>
            <a:ext cy="6859586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5" name="Shape 145"/>
          <p:cNvSpPr/>
          <p:nvPr/>
        </p:nvSpPr>
        <p:spPr>
          <a:xfrm>
            <a:off y="0" x="0"/>
            <a:ext cy="6859586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6" name="Shape 146"/>
          <p:cNvSpPr/>
          <p:nvPr/>
        </p:nvSpPr>
        <p:spPr>
          <a:xfrm>
            <a:off y="0" x="0"/>
            <a:ext cy="6859586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7" name="Shape 147"/>
          <p:cNvSpPr txBox="1"/>
          <p:nvPr/>
        </p:nvSpPr>
        <p:spPr>
          <a:xfrm>
            <a:off y="2346325" x="323850"/>
            <a:ext cy="2924175" cx="8820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E71C22"/>
                </a:solidFill>
                <a:latin typeface="Arial"/>
                <a:ea typeface="Arial"/>
                <a:cs typeface="Arial"/>
                <a:sym typeface="Arial"/>
              </a:rPr>
              <a:t>IL SERVIZIO DI TELEMEDICINA</a:t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E71C22"/>
                </a:solidFill>
                <a:latin typeface="Arial"/>
                <a:ea typeface="Arial"/>
                <a:cs typeface="Arial"/>
                <a:sym typeface="Arial"/>
              </a:rPr>
              <a:t>PER IL PAZIENTE CON</a:t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rgbClr val="E71C22"/>
                </a:solidFill>
                <a:latin typeface="Arial"/>
                <a:ea typeface="Arial"/>
                <a:cs typeface="Arial"/>
                <a:sym typeface="Arial"/>
              </a:rPr>
              <a:t> SCOMPENSO CARDIACO</a:t>
            </a:r>
          </a:p>
          <a:p>
            <a:r>
              <a:t/>
            </a:r>
          </a:p>
          <a:p>
            <a:pPr algn="ctr" rtl="0" lvl="0" marR="0" indent="0" marL="0">
              <a:lnSpc>
                <a:spcPct val="75000"/>
              </a:lnSpc>
              <a:spcBef>
                <a:spcPts val="27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55686E"/>
                </a:solidFill>
                <a:latin typeface="Arial"/>
                <a:ea typeface="Arial"/>
                <a:cs typeface="Arial"/>
                <a:sym typeface="Arial"/>
              </a:rPr>
              <a:t>Dr. R.Glenzer - Direttore f.f. SOC Cardiologia UTIC</a:t>
            </a:r>
          </a:p>
          <a:p>
            <a:pPr algn="ctr" rtl="0" lvl="0" marR="0" indent="0" marL="0">
              <a:lnSpc>
                <a:spcPct val="75000"/>
              </a:lnSpc>
              <a:spcBef>
                <a:spcPts val="27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55686E"/>
                </a:solidFill>
                <a:latin typeface="Arial"/>
                <a:ea typeface="Arial"/>
                <a:cs typeface="Arial"/>
                <a:sym typeface="Arial"/>
              </a:rPr>
              <a:t>Drs.sa S. Randazzo - Responsabile Ambulatorio Scompenso - PO Verbania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/>
        </p:nvSpPr>
        <p:spPr>
          <a:xfrm>
            <a:off y="333375" x="323850"/>
            <a:ext cy="366711" cx="31686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LE CLASSI NYHA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y="1628775" x="611187"/>
            <a:ext cy="3759199" cx="806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 CLASSE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	pazienti con cardiopatia ma senza limitazione dell’attività fisica. L’attività fisica ordinaria non causa affaticamento, dispnea, palpitazioni, né dolori anginosi.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II CLASSE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	pazienti con cardiopatia condizionante una limitazione lieve dell’attività fisica. Asintomatici a riposo, l’attività fisica ordinaria provoca affaticamento, palpitazioni, dispnea e/o dolori anginosi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III CLASSE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	pazienti con limitazione marcata dell’attività fisica. Asintomatici a riposo, un’attività fisica minore rispetto a quella ordinaria provoca affaticamento, palpitazioni, dispnea e/o dolori anginosi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IV CLASSE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	pazienti con cardiopatia condizionante incapacità a svolgere qualsiasi attività fisica senza sintomi. I sintomi di scompenso insorgono anche a risposo ed aumentano se viene intrapresa qualsiasi attività fisica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y="274637" x="457200"/>
            <a:ext cy="706436" cx="33940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MORTALITA’ E 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CLASSI NYHA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1268412" x="457200"/>
            <a:ext cy="4752974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NYHA I: 		R Mortalità  del 5-19%  a 1-4 anni </a:t>
            </a:r>
          </a:p>
          <a:p>
            <a:pPr algn="l" rtl="0" lvl="4" marR="0" indent="-228600" marL="20574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             prevalente morte aritmica improvvisa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NYHA II-III:		R Mortalità  del 15-40% a 1-4 anni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NYHA IV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		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Mortalità &gt;40% a 1 anno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mortalità aumenta per tutte le classi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a 80% se QRS &gt;120msec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prognos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è sicuramente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peggiore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per i pazienti con 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FEVSx  &lt; 35%</a:t>
            </a:r>
          </a:p>
          <a:p>
            <a:pPr algn="l" rtl="0" lvl="2" marR="0" indent="-228600" marL="11430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VTDVsx  indicizzato &gt; 75ml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-   valore di BNP alla dimissione &gt;700ng/ml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-   valore di Hb  &lt; 12gr/dl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pattern diastolico di tipo Restrittivo = Mortalità a 30 mesi </a:t>
            </a:r>
            <a:r>
              <a:rPr strike="noStrike" u="sng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&gt;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50%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/>
        </p:nvSpPr>
        <p:spPr>
          <a:xfrm>
            <a:off y="260350" x="250825"/>
            <a:ext cy="366711" cx="36004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EPIDEMIOLOGIA E COSTI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y="1268412" x="395287"/>
            <a:ext cy="5222874" cx="8569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Scompenso Cardiaco rappresenta uno dei maggiori problemi di salute pubblica nei paesi industrializzati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11111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Europa 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oltre 10 milioni di persone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ne sono affette.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11111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 dati crudi di epidemiologia riportano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un’incidenza da 1 a 5 casi /1000/ anno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 dati derivanti dai più grandi studi epidemiologici riportano                                        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un’incidenza di 1- 2 casi /1000 / anno (Framingham Heart study 36 anni di F.U.)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Tale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incidenza cresce esponenzialmente al crescere dell’età dopo i 65 anni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(</a:t>
            </a: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A.Gavazzi. Lo Scompenso Cardiaco 2002)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y="274637" x="250825"/>
            <a:ext cy="490537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EPIDEMIOLOGIA E COSTI</a:t>
            </a:r>
          </a:p>
        </p:txBody>
      </p:sp>
      <p:sp>
        <p:nvSpPr>
          <p:cNvPr id="218" name="Shape 218"/>
          <p:cNvSpPr/>
          <p:nvPr/>
        </p:nvSpPr>
        <p:spPr>
          <a:xfrm>
            <a:off y="1557337" x="611187"/>
            <a:ext cy="3887786" cx="79930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y="274637" x="250825"/>
            <a:ext cy="561975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EPIDEMIOLOGIA E COSTI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57291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Anche la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prevalenza</a:t>
            </a:r>
            <a:r>
              <a:rPr strike="noStrike" u="none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può aumentare drasticamente a causa dell’invecchiamento della popolazione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si calcola che oggi il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9.1% della popolazione &gt; 80anni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presenti un quadro di scompenso cardiaco.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Rappresenta una delle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principali cause di morte e invalidità nei paesi occidentali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Rappresenta la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principale causa di ospedalizzazione per persone di età &gt;65 anni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è la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seconda causa di visite ambulatoriali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dopo l’Ipertensione arteriosa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9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	(A.Gavazzi. Lo Scompenso Cardiaco 2002)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/>
        </p:nvSpPr>
        <p:spPr>
          <a:xfrm>
            <a:off y="285750" x="250825"/>
            <a:ext cy="779462" cx="30035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EPIDEMIOLOGIA E COSTI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 ITALIA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y="1341437" x="468312"/>
            <a:ext cy="4852986" cx="8496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11111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Pertanto Lo Scompenso Cardiaco ha un 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ruolo rilevante sulla spesa sanitaria.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.Si può stimare che il costo globale dello Scompenso Cardiaco nei paesi industrializzati sia</a:t>
            </a:r>
          </a:p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l’1-2% di tutta la spesa sanitaria, ed il 5% dei costi per le ospedalizzazioni</a:t>
            </a:r>
            <a:r>
              <a:rPr strike="noStrike" u="none" b="0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dati forniti dal Ministero della Sanità dall’analisi delle SDO, DRG 127,  indicano che: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 in Italia nel 1997 i ricoveri per Sc. C sono stati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139.659;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durata media di ospedalizzazione è stata di 10.2 gg</a:t>
            </a:r>
          </a:p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- la spesa italiana annuale per lo Sc. C è stimabile in 			393.212.000 Euro</a:t>
            </a:r>
            <a:r>
              <a:rPr strike="noStrike" u="none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(</a:t>
            </a: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A.Gavazzi. Lo Scompenso Cardiaco 2002)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y="274637" x="457200"/>
            <a:ext cy="633412" cx="3682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EPIDEMIOLOGIA E COSTI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 ITALIA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57291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pazienti con Scompenso Cardiaco sono estremamente complessi e delicati e più a rischio di ospedalizzazione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Studio TEMISTOCLE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ha documentato che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46%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dei pazienti ricoverati per scompenso cardiaco sono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nuovamente ricoverati entro l’anno</a:t>
            </a:r>
            <a:r>
              <a:rPr strike="noStrike" u="none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nell’80%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di questi il nuovo ricovero si verifica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entro 3 mesi dalla dimissione precedente.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Nel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50%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dei pazienti il re-ricovero si verifica per inosservanza della terapia o incomprensione dei consigli terapeutici impartiti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y="188911" x="179386"/>
            <a:ext cy="1079499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dello STUDIO TEMISTOCLE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hear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failur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Iological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udy FAD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I-ANM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 in ita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ian p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ople)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y="1600200" x="179386"/>
            <a:ext cy="4421187" cx="86407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57291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417 Centri Partecipanti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167 (40.1%)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Cardiologie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250 (59.9%)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Medicine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2127 pazienti arruolati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789 (37.1%) 				1338 (62.9%)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pazienti arruolati 			pazienti arruolati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dalle Cardiologie 			dalle Medicine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sng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Arruolamento: 14 Febbraio - 25 Febbraio 2000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			(ANMCO-FADOI, Maggio 2001)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y="188911" x="179386"/>
            <a:ext cy="1008062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dello STUDIO TEMISTOCLE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hear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failur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Iological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udy FAD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I-ANM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 in ita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ian p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ople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TIPOLOGIA DEL RICOVERO OSPEDALIERO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Cardiologie		Medicine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		(n. 789)	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(n. 1338)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Tipo di ricovero: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- Programmato</a:t>
            </a:r>
            <a:r>
              <a:rPr strike="noStrike" u="none" b="0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none" b="1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16.3% 			5.2%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strike="noStrike" u="none" b="1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Urgente</a:t>
            </a:r>
            <a:r>
              <a:rPr strike="noStrike" u="none" b="0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 </a:t>
            </a:r>
            <a:r>
              <a:rPr strike="noStrike" u="none" b="1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83.7% 			94.8%	 p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&lt;.0001</a:t>
            </a:r>
            <a:r>
              <a:rPr strike="noStrike" u="none" b="0" cap="none" baseline="0" sz="1800" lang="en-US" i="1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			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Ricovero in terapia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intensiva 	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37.1% 			8.7% &lt;.0001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Periodo14 Febbraio - 25 Febbraio 2000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		 </a:t>
            </a:r>
            <a:r>
              <a:rPr strike="noStrike" u="none" b="0" cap="none" baseline="0" sz="1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(ANMCO-FADOI, Maggio 2001)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y="188911" x="179386"/>
            <a:ext cy="1008062" cx="41052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dello STUDIO TEMISTOCLE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hear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failur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epide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ological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udy FAD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I-ANM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 in ita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ian p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ople )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y="1557337" x="250825"/>
            <a:ext cy="4568825" cx="843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QUADRO CLINICO DURANTE IL RICOVERO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Cardiologie(n. 789)		 Medicine(n. 1338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NYHA max I-II	59.0%			16.7%	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NYHA max III-IV	62.4%			11.4% 	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EPA /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Shock cardiogeno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26.3%			23.6% 	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fa/FA 		 43.6%			45.3% 	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			 </a:t>
            </a:r>
            <a:r>
              <a:rPr strike="noStrike" u="none" b="0" cap="none" baseline="0" sz="1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(ANMCO-FADOI, Maggio 2001)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/>
        </p:nvSpPr>
        <p:spPr>
          <a:xfrm>
            <a:off y="1557337" x="539750"/>
            <a:ext cy="711200" cx="7920036"/>
          </a:xfrm>
          <a:prstGeom prst="rect">
            <a:avLst/>
          </a:prstGeom>
          <a:noFill/>
          <a:ln w="9525" cap="rnd">
            <a:solidFill>
              <a:srgbClr val="008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SERVIZIO DI TELEMEDICINA PER </a:t>
            </a:r>
            <a:b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PAZIENTE CON SCOMPENSO CARDIACO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2565400" x="539750"/>
            <a:ext cy="3397250" cx="7993062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Responsabili Clinici della sperimentazione:</a:t>
            </a:r>
          </a:p>
          <a:p>
            <a:r>
              <a:t/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Direttore FF: Dr R. Glenzer UU. OO Cardiologia UTIC</a:t>
            </a:r>
          </a:p>
          <a:p>
            <a:r>
              <a:t/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Drssa S. Randazzo Responsabile Ambulatorio Scompenso PO Verbania</a:t>
            </a:r>
          </a:p>
          <a:p>
            <a:r>
              <a:t/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Drssa L. Agnesina Dir. Med. I liv.  PO Verbania</a:t>
            </a:r>
          </a:p>
          <a:p>
            <a:r>
              <a:t/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I.P  A. Crenna Infermiera Dedicata all’Ambulatorio Scompenso</a:t>
            </a:r>
          </a:p>
          <a:p>
            <a:r>
              <a:t/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I.P L. Sollazzo Infermiera Ambulatoriale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y="188911" x="179386"/>
            <a:ext cy="1152525" cx="41767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dello STUDIO TEMISTOCLE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hear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failur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Iological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udy FAD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I-ANM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 in ita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ian p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ople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y="1412875" x="250825"/>
            <a:ext cy="4713287" cx="843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Numero di ospedalizzazioni dalla dimissione ai 6 mesi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Medicine 		n. 277  pazienti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Cardiologie		n. 211 pazienti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Totale 		n. 488 pazienti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 ospedalizzazione 	71.5%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 ospedalizzazioni 	19.1%</a:t>
            </a: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3 ospedalizzazioni 	9.4%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			 </a:t>
            </a:r>
            <a:r>
              <a:rPr strike="noStrike" u="none" b="0" cap="none" baseline="0" sz="1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(ANMCO-FADOI, Maggio 2001)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y="260350" x="179386"/>
            <a:ext cy="647700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DATI DAL REGISTRO IN-CHF</a:t>
            </a:r>
          </a:p>
        </p:txBody>
      </p:sp>
      <p:sp>
        <p:nvSpPr>
          <p:cNvPr id="266" name="Shape 266"/>
          <p:cNvSpPr/>
          <p:nvPr/>
        </p:nvSpPr>
        <p:spPr>
          <a:xfrm>
            <a:off y="1484312" x="539750"/>
            <a:ext cy="4249737" cx="80644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67" name="Shape 267"/>
          <p:cNvSpPr txBox="1"/>
          <p:nvPr/>
        </p:nvSpPr>
        <p:spPr>
          <a:xfrm>
            <a:off y="5876925" x="4427537"/>
            <a:ext cy="274636" cx="41767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 8, N6, Giugno 2007; 353-358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y="274637" x="250825"/>
            <a:ext cy="706436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DATI DAL REGISTRO IN-CHF</a:t>
            </a:r>
          </a:p>
        </p:txBody>
      </p:sp>
      <p:sp>
        <p:nvSpPr>
          <p:cNvPr id="273" name="Shape 273"/>
          <p:cNvSpPr/>
          <p:nvPr/>
        </p:nvSpPr>
        <p:spPr>
          <a:xfrm>
            <a:off y="1625600" x="468312"/>
            <a:ext cy="3963987" cx="8207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74" name="Shape 274"/>
          <p:cNvSpPr txBox="1"/>
          <p:nvPr/>
        </p:nvSpPr>
        <p:spPr>
          <a:xfrm>
            <a:off y="5661025" x="3851275"/>
            <a:ext cy="611187" cx="48974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Italian Heart Journal Vol. 8, N6, Giugno 2007; 353-358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y="188911" x="250825"/>
            <a:ext cy="1152525" cx="40338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EPIDEMIOLOGIA DEI RICOVERI PER SCOMPENSO CARDIACO IN PIEMONTE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1484312" x="468312"/>
            <a:ext cy="504824" cx="84248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Dati tratti dall’analisi del sistema informativo ospedaliero della regione Piemonte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(SDO dal 1996 al 2001  DRG 127 ):</a:t>
            </a:r>
          </a:p>
          <a:p>
            <a:r>
              <a:t/>
            </a:r>
          </a:p>
          <a:p>
            <a:r>
              <a:t/>
            </a:r>
          </a:p>
        </p:txBody>
      </p:sp>
      <p:graphicFrame>
        <p:nvGraphicFramePr>
          <p:cNvPr id="281" name="Shape 281"/>
          <p:cNvGraphicFramePr/>
          <p:nvPr/>
        </p:nvGraphicFramePr>
        <p:xfrm>
          <a:off y="2060575" x="3952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{3001816D-1E08-47FA-B6F3-77190D44D592}</a:tableStyleId>
              </a:tblPr>
              <a:tblGrid>
                <a:gridCol w="1416050"/>
                <a:gridCol w="1417625"/>
                <a:gridCol w="1416050"/>
                <a:gridCol w="1414450"/>
                <a:gridCol w="1419225"/>
                <a:gridCol w="1414450"/>
              </a:tblGrid>
              <a:tr h="8715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Anni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ricoveri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1996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579671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1998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580679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2000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552065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2001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514959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Totali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3391010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4111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DRG127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7528 (1.3%)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9969 (1,7%)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9888 (1,8%)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10263 (2,0%)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56292 (1,7%)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DEF1F2"/>
                    </a:solidFill>
                  </a:tcPr>
                </a:tc>
              </a:tr>
              <a:tr h="11398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ICD9CM 402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CP Ipertens.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123  (1,6%)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335 (3,4%)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658 (6,7%)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647 (6,3%)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2346 (4,2%)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</a:tr>
              <a:tr h="6286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ICD9CM 428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Insuff. VSX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6502 (86,4%)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8813 (88,4%)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8650 (87,5%)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9081 (88,5%)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49507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(88,0%)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solidFill>
                      <a:srgbClr val="DEF1F2"/>
                    </a:solidFill>
                  </a:tcPr>
                </a:tc>
              </a:tr>
              <a:tr h="6270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ICD9CM 785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Shock Card.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891 (11,8%)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780 (7,8%)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535 (5,4%)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492 (4,8%)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4248 (7,6%)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</a:tbl>
          </a:graphicData>
        </a:graphic>
      </p:graphicFrame>
      <p:sp>
        <p:nvSpPr>
          <p:cNvPr id="282" name="Shape 282"/>
          <p:cNvSpPr txBox="1"/>
          <p:nvPr/>
        </p:nvSpPr>
        <p:spPr>
          <a:xfrm>
            <a:off y="5661025" x="4932362"/>
            <a:ext cy="336549" cx="37433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3" name="Shape 283"/>
          <p:cNvSpPr txBox="1"/>
          <p:nvPr/>
        </p:nvSpPr>
        <p:spPr>
          <a:xfrm>
            <a:off y="5876925" x="5148262"/>
            <a:ext cy="274636" cx="37226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Vol.6, N1, Gennaio 2005; 42-52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y="274637" x="179386"/>
            <a:ext cy="777875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CONTINUITA’ASSISTENZIALE NELLO SCOMPENSO CARDIACO</a:t>
            </a:r>
            <a:r>
              <a:rPr strike="noStrike" u="none" b="0" cap="none" baseline="0" sz="18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89" name="Shape 289"/>
          <p:cNvSpPr/>
          <p:nvPr/>
        </p:nvSpPr>
        <p:spPr>
          <a:xfrm>
            <a:off y="1773236" x="1476375"/>
            <a:ext cy="3600450" cx="6191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0" name="Shape 290"/>
          <p:cNvSpPr txBox="1"/>
          <p:nvPr/>
        </p:nvSpPr>
        <p:spPr>
          <a:xfrm>
            <a:off y="5589587" x="395287"/>
            <a:ext cy="274636" cx="36972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Vol.8, N2, febbraio 2007; 83-91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y="274637" x="179386"/>
            <a:ext cy="777875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CONTINUITA’ASSISTENZIALE NELLO SCOMPENSO CARDIACO</a:t>
            </a:r>
          </a:p>
        </p:txBody>
      </p:sp>
      <p:sp>
        <p:nvSpPr>
          <p:cNvPr id="296" name="Shape 296"/>
          <p:cNvSpPr/>
          <p:nvPr/>
        </p:nvSpPr>
        <p:spPr>
          <a:xfrm>
            <a:off y="1412875" x="4716462"/>
            <a:ext cy="4392611" cx="40322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97" name="Shape 297"/>
          <p:cNvSpPr txBox="1"/>
          <p:nvPr/>
        </p:nvSpPr>
        <p:spPr>
          <a:xfrm>
            <a:off y="1341437" x="323850"/>
            <a:ext cy="336549" cx="4248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8" name="Shape 298"/>
          <p:cNvSpPr txBox="1"/>
          <p:nvPr/>
        </p:nvSpPr>
        <p:spPr>
          <a:xfrm>
            <a:off y="2060575" x="323850"/>
            <a:ext cy="2838450" cx="41767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36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Per garantire la continuità assistenziale dei pazienti con Scompenso Cardiaco Cronico è necessario creare una rete organizzativa multidisciplinare, integrata tra ospedale e territorio, che raccordi la cura in acuto con quella a lungo termine ed  assicuri il follow up dei pazienti, la loro rivalutazione clinica.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y="260350" x="250825"/>
            <a:ext cy="792162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GESTIONE</a:t>
            </a:r>
            <a:r>
              <a:rPr strike="noStrike" u="none" b="1" cap="none" baseline="0" sz="4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DOMICILIARE INTEGRATA DELLO SCOMPENSO CARDIACO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57291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Diviene pertanto necessario ideare nuovi modelli assistenziali di gestione integrata, con l’obiettivo di migliorare la gestione e la cura di questi pazienti, al fine di ridurne le ospedalizzazioni, senza espandere eccessivamente la spesa sanitaria.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E’nell’ambito di questi modelli che si inseriscono:</a:t>
            </a:r>
          </a:p>
          <a:p>
            <a:pPr algn="l" rtl="0" lvl="0" marR="0" indent="-342900" marL="34290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L’Ambulatorio Divisionale dedicato per lo  Scompenso Cardiaco</a:t>
            </a:r>
          </a:p>
          <a:p>
            <a:pPr algn="l" rtl="0" lvl="0" marR="0" indent="-342900" marL="34290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Il Progetto Telemedicina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/>
          <p:nvPr/>
        </p:nvSpPr>
        <p:spPr>
          <a:xfrm rot="-360000">
            <a:off y="2922586" x="1122361"/>
            <a:ext cy="865186" cx="6624636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4" name="Shape 314"/>
          <p:cNvSpPr txBox="1"/>
          <p:nvPr/>
        </p:nvSpPr>
        <p:spPr>
          <a:xfrm>
            <a:off y="188911" x="250825"/>
            <a:ext cy="915986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GESTIONE DOMICILIARE INTEGRATA DELLO SCOMPENSO CARDIACO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y="1412875" x="250825"/>
            <a:ext cy="4457700" cx="86423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Numerosi studi documentano un </a:t>
            </a: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miglioramento della prognosi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di pazienti cronici, che vengono gestiti secondo modelli di interventi terapeutici integrati. Le più frequenti modalità di intervento sono rappresentate da: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Addestramento pre-dimissione del paziente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circa lo stile di vita e le attività da seguire nel   follow up</a:t>
            </a:r>
          </a:p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11111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sorveglianza assidua del paziente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attraverso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frequenti contatti telefonici</a:t>
            </a:r>
            <a:r>
              <a:rPr strike="noStrike" u="none" b="0" cap="none" baseline="0" sz="18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 lo Specialista e visite domiciliari da parte dei MMG e del personale infermieristico dedicato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complessità dell’intervento integrato è stata semplificata dalla recente disponibilità di tecnologie informatiche per la gestione a distanza di un gran numero di dati a costi relativamente contenuti.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y="188911" x="250825"/>
            <a:ext cy="1008062" cx="40338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GESTIONE DOMICILIARE INTEGRATA DELLO SCOMPENSO CARDIACO</a:t>
            </a:r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y="1700211" x="250825"/>
            <a:ext cy="3529012" cx="84978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Da una metanalisi di McAlister riguardante gli interventi di continuità assistenziale :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Gli interventi multidisciplinari riducono significativamente sia la mortalità, che i ricoveri per ogni causa e per scompenso cardiaco.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Le strategie basate su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contatti telefonici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sono in grado di ridurre la frequenza delle ospedalizzazioni per scompenso cardiaco,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ma non riducono i ricoveri per tutte le cause né la mortalità.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22" name="Shape 322"/>
          <p:cNvSpPr txBox="1"/>
          <p:nvPr/>
        </p:nvSpPr>
        <p:spPr>
          <a:xfrm>
            <a:off y="5734050" x="4859337"/>
            <a:ext cy="336549" cx="39068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 8, N6, Giugno 2007; 353-358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  <a:buFont typeface="Aria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l" rtl="0" lvl="0" marR="0" indent="609600" mar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COS’E’ LO SCOMPENSO CARDIACO E DIMENSIONI DEL PROBLEMA</a:t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 DI TELEMEDICINA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NOSTRO PROTOCOLLO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y="274637" x="179386"/>
            <a:ext cy="706436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GESTIONE DOMICILIARE INTEGRATA DELLO SCOMPENSO CARDIACO</a:t>
            </a:r>
          </a:p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y="1268412" x="179386"/>
            <a:ext cy="5329237" cx="86407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266700" mar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Studio DIAL (Argentina): studio multicentrico randomizzato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r>
              <a:t/>
            </a:r>
          </a:p>
          <a:p>
            <a:pPr algn="l" rtl="0" lvl="0" marR="0" indent="266700" mar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1518 pazienti ambulatoriali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affetti da scompenso cardiaco</a:t>
            </a:r>
          </a:p>
          <a:p>
            <a:r>
              <a:t/>
            </a:r>
          </a:p>
          <a:p>
            <a:pPr algn="l" rtl="0" lvl="0" marR="0" indent="266700" mar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Scopo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valutare l’Efficacia di un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intervento educativo e di monitoraggio telefonico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del paziente in aggiunta alle terapie tradizionali</a:t>
            </a:r>
          </a:p>
          <a:p>
            <a:pPr algn="l" rtl="0" lvl="0" marR="0" indent="266700" mar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F.Up </a:t>
            </a:r>
            <a:r>
              <a:rPr strike="noStrike" u="none" b="0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medio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&gt;12 mesi</a:t>
            </a:r>
          </a:p>
          <a:p>
            <a:pPr algn="l" rtl="0" lvl="0" marR="0" indent="266700" mar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End Point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Combinato: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Riduzione della mortalità totale e dei ricoveri per scompenso cardiaco</a:t>
            </a:r>
          </a:p>
          <a:p>
            <a:pPr algn="l" rtl="0" lvl="0" marR="0" indent="266700" mar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Le telefonate, effettuate da personale infermieristico avevano 5 obiettivi principali:</a:t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Aderenza alla dieta</a:t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Aderenza alla terapia</a:t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Monitoraggio dei sintomi</a:t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Controllo dei segni di ritenzione idro-salina</a:t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Valutazione dell’attività fisica giornaliera</a:t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Sulla base dei riscontri telefonici il personale poteva modificare la terapia in atto o invitare il paziente a visita ambulatoriale</a:t>
            </a:r>
          </a:p>
          <a:p>
            <a:r>
              <a:t/>
            </a:r>
          </a:p>
          <a:p>
            <a:pPr algn="l" rtl="0" lvl="2" marR="0" indent="-11112" marL="900112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Risultato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Dopo un Follow Up medio di 16 mesi si è ottenuta una </a:t>
            </a: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riduzione dell’end point combinato del 20%,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dovuto principalmente alla riduzione del n di ricoveri per scompenso cardiaco</a:t>
            </a:r>
          </a:p>
          <a:p>
            <a:pPr algn="r" rtl="0" lvl="0" marR="0" indent="266700" mar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(BMJ 2005;331:425</a:t>
            </a:r>
            <a:r>
              <a:rPr strike="noStrike" u="none" b="0" cap="none" baseline="0" sz="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y="274637" x="179386"/>
            <a:ext cy="1066799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 DI GESTIONE DOMICILIARE INTEGRATA DELLO SCOMPENSO CARDIACO</a:t>
            </a:r>
          </a:p>
        </p:txBody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y="1557337" x="179386"/>
            <a:ext cy="4319587" cx="8785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609600" mar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25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</a:t>
            </a:r>
            <a:r>
              <a:rPr strike="noStrike" u="none" b="0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di gestione integrata dello Scompenso Cardiaco è scarsa: i dati disponibili provengono</a:t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dal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Boario Home Care project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ideato come supporto per i medici e i pazienti di aree territoriali disagiate e non raggiunte da servizi ambulatoriali tradizionali,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integra 3 componenti: 	</a:t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- contatto telematico con il MMG, </a:t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telenursin e </a:t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telediagnosi con trasmissione dell’ecocardiogramma e sua refertazione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a distanza)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y="5876925" x="5003800"/>
            <a:ext cy="336549" cx="38893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 8, N6, Giugno 2007; 353-358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y="188911" x="179386"/>
            <a:ext cy="1008062" cx="41052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 DI GESTIONE DOMICILIARE INTEGRATA DELLO SCOMPENSO CARDIACO</a:t>
            </a: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y="1341437" x="250825"/>
            <a:ext cy="4967286" cx="87137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Progetto ICAROS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algn="ctr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Integrated Care versus Conventional intervention in Cardiac failure Patients: Randomized Open label study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progetto di TELECARE domiciliare cardiologico e psicologico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in pazienti con scompenso cardiaco moderato-severo (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basato su tecnologie informatiche e di telecomunicazione e su tecnologie di trasmissione dei dati “wireless)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Tre Centri Italiani specializzati nella gestione dello Scompenso Cardiaco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(Milano, Bologna e Parma)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Obiettivo: 	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verificare l’efficacia di  un intervento integrato rispetto alla gestione 		tradizionale nell’ottimizzare/individualizzare la terapia, 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migliorare l’adesione alla terapia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End Point Combinato</a:t>
            </a: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: Riduzione degli eventi clinici associati/mortalità totale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		miglioramento QoL e Classe Funzionale NYHA	</a:t>
            </a:r>
            <a:r>
              <a:rPr strike="noStrike" u="none" b="1" cap="none" baseline="0" sz="2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y="274637" x="250825"/>
            <a:ext cy="922337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 DI GESTIONE DOMICILIARE INTEGRATA DELLO SCOMPENSO CARDIACO</a:t>
            </a:r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y="1412875" x="250825"/>
            <a:ext cy="4713287" cx="843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Progetto ICAROS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algn="ctr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Integrated Care versus Conventional intervention in Cardiac failure Patients: Randomized Open label study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120 pazienti arruolabili in Classe NYHA II-III, 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con FEVSx &lt;40%.   Età =&gt; 60anni 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60 pazienti in gestione ambulatoriale convenzionale (Ambulatorio Dedicato), </a:t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60 pazienti in gestione telematica integrata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intra/extraospedaliera ai quali veniva fornito un palmare- assistenza giornaliera. 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Arruolamento dopo il ricovero. </a:t>
            </a: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F.UP 1 anno dalla randomizzazione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Dopo un anno di F.Up i risultati preliminari documentavano che i pazienti in trattamento integrato mostravano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maggiore aderenza alle prescrizioni terapeutiche, con riduzione del n° di re-ricoveri,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ed impiegavano con abilità i sistemi di comunicazione  informatica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y="188911" x="250825"/>
            <a:ext cy="1152525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 DI GESTIONE DOMICILIARE INTEGRATA DELLO SCOMPENSO CARDIACO</a:t>
            </a:r>
          </a:p>
        </p:txBody>
      </p:sp>
      <p:sp>
        <p:nvSpPr>
          <p:cNvPr id="353" name="Shape 353"/>
          <p:cNvSpPr/>
          <p:nvPr/>
        </p:nvSpPr>
        <p:spPr>
          <a:xfrm>
            <a:off y="1989136" x="468312"/>
            <a:ext cy="3671887" cx="77041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54" name="Shape 354"/>
          <p:cNvSpPr txBox="1"/>
          <p:nvPr/>
        </p:nvSpPr>
        <p:spPr>
          <a:xfrm>
            <a:off y="1557337" x="4427537"/>
            <a:ext cy="336549" cx="36734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Progetto  ICAROS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y="5805487" x="4859337"/>
            <a:ext cy="336549" cx="40338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 8, N6, Giugno 2007; 353-358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9" name="Shape 3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y="188911" x="179386"/>
            <a:ext cy="1079499" cx="41052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L’ESPERIENZA ITALIANA DI GESTIONE DOMICILIARE INTEGRATA DELLO SCOMPENSO CARDIACO</a:t>
            </a:r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y="1341437" x="457200"/>
            <a:ext cy="4967286" cx="843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STUDIO OHM-CHF (italia 2003)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Out of Hospital Management Strategies of Patients with Congestive Heart Failure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Sei centri partecipanti: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 </a:t>
            </a: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 centri  strategia di follow up telefonico infermieristico(personale specialistico dedicato) in collaborazione con il MMG e lo Specialista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- 2 centri follow up esclusivamente tramite visiste specialistiche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Obiettivo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valutare l’impatto delle diverse strategie sulle ospedalizzazioni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Disegno:   6 mesi osservazionali prima del randomizzazione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Pazienti arruolati:  </a:t>
            </a: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297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212 braccio infermieristico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85 braccio cardiologico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Conclusione: 	- Miglioramento della QoL in entrambi i bracci rispetto ai 6 mesi 			precedenti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	- Riduzione significativa dei ricoveri in D.H per entrambi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	- Nessuna differenza significativa per i re-ricoveri per scompenso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y="5949950" x="4932362"/>
            <a:ext cy="274636" cx="3771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Italian Heart Journal Vol.8, N2, giugno 2007; 353-358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6" name="Shape 3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7" name="Shape 367"/>
          <p:cNvSpPr/>
          <p:nvPr/>
        </p:nvSpPr>
        <p:spPr>
          <a:xfrm rot="-600000">
            <a:off y="2276475" x="1692275"/>
            <a:ext cy="868361" cx="5688011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8" name="Shape 368"/>
          <p:cNvSpPr/>
          <p:nvPr/>
        </p:nvSpPr>
        <p:spPr>
          <a:xfrm>
            <a:off y="3573462" x="3563937"/>
            <a:ext cy="2376487" cx="14716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3" name="Shape 373"/>
          <p:cNvSpPr txBox="1"/>
          <p:nvPr/>
        </p:nvSpPr>
        <p:spPr>
          <a:xfrm>
            <a:off y="115886" x="179386"/>
            <a:ext cy="641350" cx="38163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ATTIVITA’ EROGATE PER I PAZIENTI TARGET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y="1125537" x="179386"/>
            <a:ext cy="5111750" cx="8785225"/>
          </a:xfrm>
          <a:prstGeom prst="rect">
            <a:avLst/>
          </a:prstGeom>
          <a:noFill/>
          <a:ln w="9525" cap="rnd">
            <a:solidFill>
              <a:srgbClr val="FFFF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pazienti scompensati sono seguiti a livello specialistico Dall’Ambulatorio per lo Scompenso Cardiaco collocato presso l’UOA di Cardiologia.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L’ambulatorio Dedicato nasce a Verbania nel 2004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E’ gestito da un Cardiologo Specializzato e d aun Infermiere Dedicato Specializzato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1111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Ad oggi l pazienti seguiti presso l’Ambulatorio dedicato sono </a:t>
            </a:r>
            <a:r>
              <a:rPr strike="noStrike" u="sng" b="1" cap="none" baseline="0" sz="2000" lang="en-US" i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oltre 300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 pazienti accedono all’Ambulatorio 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- come follow up programmato dalla dimissione di ricoveri per eventi acuti o    riacutizzazioni di forme croniche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-  inviati dal DEA 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-  inviati da altri reparti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-  inviati dal MMG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pazienti vengono visitati secondo un regime di Follow Up che prevede una frequenza di visite codificata e differenziata a seconda della Classe NYHA dei pazienti stessi.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8" name="Shape 3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9" name="Shape 379"/>
          <p:cNvSpPr txBox="1"/>
          <p:nvPr>
            <p:ph type="title"/>
          </p:nvPr>
        </p:nvSpPr>
        <p:spPr>
          <a:xfrm>
            <a:off y="274637" x="250825"/>
            <a:ext cy="850899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L’AMBULATORIO DEDICATO PER LO SCOMPENSO CARDIACO E IL PROGETTO TELEMEDICINA</a:t>
            </a:r>
          </a:p>
        </p:txBody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Le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prestazioni eseguite a livello ambulatoriale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anche ai fini della titolazione dei farmaci, sono: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esame obiettivo del paziente e storia anamnestica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misurazione PA,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ECG a 12 derivazioni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valutazione del peso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valutazione della diuresi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adeguamento posologico dei farmaci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periodico Ecocardiogramma completo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periodiche analisi ematochimiche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se necessario ulteriori indagini diagnostiche (es. EGA, Rx 	Torace…)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educazione sanitaria e couselling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       - gestione integrata con altri specialisti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5" name="Shape 385"/>
          <p:cNvSpPr txBox="1"/>
          <p:nvPr/>
        </p:nvSpPr>
        <p:spPr>
          <a:xfrm>
            <a:off y="188911" x="179386"/>
            <a:ext cy="366711" cx="27368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PAZIENTI TARGET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y="1735136" x="684212"/>
            <a:ext cy="3752849" cx="79914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pazienti in </a:t>
            </a:r>
            <a:r>
              <a:rPr strike="noStrike" u="sng" b="1" cap="none" baseline="0" sz="2000" lang="en-US" i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Classe NYHA avanzata III  e IV</a:t>
            </a: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rappresentano</a:t>
            </a:r>
          </a:p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il TARGET del servizio di Telemedicina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sono pazienti gravi, con estrema instabilità emodinamica 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e ridotta qualità di vita, che necessitano di: 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- frequenti controlli ambulatoriali (1-4 v/mese)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- frequente monitorizzazione dei parametri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- frequente aggiustamento della posologia 				farmacologica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/>
        </p:nvSpPr>
        <p:spPr>
          <a:xfrm rot="-600000">
            <a:off y="3067050" x="385761"/>
            <a:ext cy="722312" cx="8401049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0" name="Shape 3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1" name="Shape 391"/>
          <p:cNvSpPr txBox="1"/>
          <p:nvPr/>
        </p:nvSpPr>
        <p:spPr>
          <a:xfrm>
            <a:off y="188911" x="179386"/>
            <a:ext cy="915986" cx="42481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REQUISITI DI INGRESSO / 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RECLUTAMENTO NEL 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PROGRAMMA DI TELEMEDICINA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y="1700211" x="395287"/>
            <a:ext cy="3662361" cx="83534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Pazienti con Scompenso Cardiaco In Classi NYHA III, III-IV, IV</a:t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Pazienti conosciuti perché in dimissioni protette o seguiti a livello a ambulatoriale nell’Ambulatorio Scompenso</a:t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Pazienti impossibilitati per motivi clinici o logistici ad accedere all’ambulatorio specialistico, o in fase inattiva della vita</a:t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Pazienti con recente diagnosi di Scompenso Cardiaco arruolati di recente nell’ambulatorio scompenso, necessitanti di titolazione della terapia</a:t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Portatori di ICD/ BIV  per CRT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6" name="Shape 3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7" name="Shape 397"/>
          <p:cNvSpPr txBox="1"/>
          <p:nvPr/>
        </p:nvSpPr>
        <p:spPr>
          <a:xfrm>
            <a:off y="115886" x="179386"/>
            <a:ext cy="915986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OBIETTIVI E INDICATORI DEL SERVIZIO DI TELEMEDICINA PER IL PAZIENTE CON SCOMPENSO</a:t>
            </a:r>
          </a:p>
        </p:txBody>
      </p:sp>
      <p:graphicFrame>
        <p:nvGraphicFramePr>
          <p:cNvPr id="398" name="Shape 398"/>
          <p:cNvGraphicFramePr/>
          <p:nvPr/>
        </p:nvGraphicFramePr>
        <p:xfrm>
          <a:off y="1268412" x="2508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{36D2C9C2-85CF-4061-B5C7-9A69D3A9219A}</a:tableStyleId>
              </a:tblPr>
              <a:tblGrid>
                <a:gridCol w="4321175"/>
                <a:gridCol w="4321175"/>
              </a:tblGrid>
              <a:tr h="4016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Obiettivo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Indicatori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19494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Miglioramento degli Outcome clinici grazie al rafforzamento del monitoraggio del paziente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Clr>
                          <a:srgbClr val="000000"/>
                        </a:buClr>
                        <a:buSzPct val="101190"/>
                        <a:buFont typeface="Arial"/>
                        <a:buChar char="•"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Classe NYHA (miglioramento o stabilizzazione dopo almeno 30-60 giorni di adesione al programma)</a:t>
                      </a:r>
                    </a:p>
                    <a:p>
                      <a:pPr algn="l" rtl="0" lvl="0" indent="0" marL="0">
                        <a:spcBef>
                          <a:spcPts val="280"/>
                        </a:spcBef>
                        <a:buClr>
                          <a:srgbClr val="000000"/>
                        </a:buClr>
                        <a:buSzPct val="101190"/>
                        <a:buFont typeface="Arial"/>
                        <a:buChar char="•"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della dispnea e degli edemi</a:t>
                      </a:r>
                    </a:p>
                    <a:p>
                      <a:pPr algn="l" rtl="0" lvl="0" indent="0" marL="0">
                        <a:spcBef>
                          <a:spcPts val="280"/>
                        </a:spcBef>
                        <a:buClr>
                          <a:srgbClr val="000000"/>
                        </a:buClr>
                        <a:buSzPct val="101190"/>
                        <a:buFont typeface="Arial"/>
                        <a:buChar char="•"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del peso corporeo</a:t>
                      </a:r>
                    </a:p>
                    <a:p>
                      <a:pPr algn="l" rtl="0" lvl="0" indent="0" marL="0">
                        <a:spcBef>
                          <a:spcPts val="280"/>
                        </a:spcBef>
                        <a:buClr>
                          <a:srgbClr val="000000"/>
                        </a:buClr>
                        <a:buSzPct val="101190"/>
                        <a:buFont typeface="Arial"/>
                        <a:buChar char="•"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delle aritmie iper/ipocinetiche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11509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degli accessi DEA e del numero di ricoveri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Numero di accessi DEA e ricoveri nei pazienti arruolati ( riduzione rispetto all’anno precedente e/o all’arruolamento nel programma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11795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del numero di prestazioni specialistiche ambulatoriali come da protocollo di FU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del n di visite ambulatoriali da 2-4/mese a 1 /mese (pz in IV NYHA)</a:t>
                      </a:r>
                    </a:p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Riduzione del n di visite da 1-2 /mese a 1/ ogni 6 mesi (pz. III NYHA)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2" name="Shape 4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3" name="Shape 403"/>
          <p:cNvSpPr txBox="1"/>
          <p:nvPr/>
        </p:nvSpPr>
        <p:spPr>
          <a:xfrm>
            <a:off y="188911" x="250825"/>
            <a:ext cy="641350" cx="36734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INDICATORI PER L’USCITA DAL PROGRAMMA</a:t>
            </a:r>
          </a:p>
        </p:txBody>
      </p:sp>
      <p:sp>
        <p:nvSpPr>
          <p:cNvPr id="404" name="Shape 404"/>
          <p:cNvSpPr txBox="1"/>
          <p:nvPr/>
        </p:nvSpPr>
        <p:spPr>
          <a:xfrm>
            <a:off y="2997200" x="468312"/>
            <a:ext cy="1465261" cx="77755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Passaggio a Classe NYHA II, quindi miglioramento clinico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Peggioramento con necessità di ricovero (sospensione del programma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y="188911" x="179386"/>
            <a:ext cy="431799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CONTENUTI DEL SERVIZIO</a:t>
            </a: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y="1196975" x="250825"/>
            <a:ext cy="4752974" cx="8569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Servizio di Telemedicina comprende le seguenti prestazioni di base, </a:t>
            </a:r>
          </a:p>
          <a:p>
            <a:pPr algn="ctr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realizzate in regime di stabilità del paziente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Valutazione clinica preliminare del paziente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effettuata presso l’Ambulatorio Scompenso e registrazione dei parametri-obiettivo da parte del Medico Specailista e dell’Infermiera Dedicata (PA, FC. Peso, SAO2…)</a:t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Definizione del programma personalizzato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di assistenza del Servizio di telemedicina</a:t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Predisposizione del collegamento tecnico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per l’invio dei dati clinici, presso il domicilio del paziente, e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formazione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del paziente e del caregiver e contemporanea informazione del MMG</a:t>
            </a:r>
          </a:p>
          <a:p>
            <a:r>
              <a:t/>
            </a:r>
          </a:p>
          <a:p>
            <a:pPr algn="l" rtl="0" lvl="0" marR="0" indent="609600" mar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Avvio del protocollo di monitoraggio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5" name="Shape 415"/>
          <p:cNvSpPr txBox="1"/>
          <p:nvPr/>
        </p:nvSpPr>
        <p:spPr>
          <a:xfrm>
            <a:off y="188911" x="179386"/>
            <a:ext cy="641350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PROTOCOLLO DI MONITORAGGIO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y="303212" x="457200"/>
            <a:ext cy="101599" cx="6588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17" name="Shape 417"/>
          <p:cNvSpPr txBox="1"/>
          <p:nvPr/>
        </p:nvSpPr>
        <p:spPr>
          <a:xfrm>
            <a:off y="1196975" x="179386"/>
            <a:ext cy="4392611" cx="8785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aphicFrame>
        <p:nvGraphicFramePr>
          <p:cNvPr id="418" name="Shape 418"/>
          <p:cNvGraphicFramePr/>
          <p:nvPr/>
        </p:nvGraphicFramePr>
        <p:xfrm>
          <a:off y="1268412" x="32385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{9C57C346-5FD2-4340-9D79-CF28165EAEAF}</a:tableStyleId>
              </a:tblPr>
              <a:tblGrid>
                <a:gridCol w="3527425"/>
                <a:gridCol w="2449500"/>
                <a:gridCol w="2592375"/>
              </a:tblGrid>
              <a:tr h="3651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Parametro / Attività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Frequenza Attività</a:t>
                      </a:r>
                    </a:p>
                  </a:txBody>
                  <a:tcPr marR="0" marB="0" marT="0" marL="0"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Note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</a:tr>
              <a:tr h="2778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Tracciato ECG monotraccia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1/die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Orario concordato con il paziente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2762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Pressione Arteriosa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2/die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Matt e pom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2778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Frequenza Cardiaca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2/die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Matt e pom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2762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Peso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1/die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Matt a digiuno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2778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Saturazione O2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2/die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Matt e pom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3048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Frequenza respiratoria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2/die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Matt e pom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138747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 list e breve colloquio infermieristico:</a:t>
                      </a:r>
                    </a:p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Andamento dei parametri clinici</a:t>
                      </a:r>
                    </a:p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Valutazione della sintomatologia</a:t>
                      </a:r>
                    </a:p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Valutazione della diuresi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1/die o su richiesta del paziente durante l’orario della Centrale Operatoria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Check list conme da protocollo di consulto telefonico dell’ANMCO. Per il paziente in IV C. NYHA il consulto dovrebbe essere svolto dal personale infermieristico Dedicato ( da valutare al termine della sperimentazione)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101757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Teleconsulto tra medico specialista e paziente ed eventuale variazione della terapia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IV C. NYHA 2v/sett</a:t>
                      </a:r>
                    </a:p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 C. NYHA 1v/sett</a:t>
                      </a:r>
                    </a:p>
                  </a:txBody>
                  <a:tcPr marR="0" marB="0" marT="0" marL="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Ogni variazione della posologia o modificazione terapeutica può essere effettuata esclusivamente da parte dello Specialista o dal medico di riferimento</a:t>
                      </a:r>
                    </a:p>
                  </a:txBody>
                  <a:tcPr marR="0" marB="0" marT="0" marL="0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</a:tr>
              <a:tr h="5254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Comunicazioni periodica del report clinico del paziente al MMG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1v/mese e in caso di attivazione del protocollo di Urgenza</a:t>
                      </a:r>
                    </a:p>
                  </a:txBody>
                  <a:tcPr marR="0" marB="0" marT="0" marL="0"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  <p:sp>
        <p:nvSpPr>
          <p:cNvPr id="419" name="Shape 419"/>
          <p:cNvSpPr/>
          <p:nvPr/>
        </p:nvSpPr>
        <p:spPr>
          <a:xfrm>
            <a:off y="0" x="2771775"/>
            <a:ext cy="1196974" cx="8350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3" name="Shape 4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4" name="Shape 424"/>
          <p:cNvSpPr txBox="1"/>
          <p:nvPr>
            <p:ph type="title"/>
          </p:nvPr>
        </p:nvSpPr>
        <p:spPr>
          <a:xfrm>
            <a:off y="274637" x="179386"/>
            <a:ext cy="490537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CHECK LIST PER IL PAZIENTE CON SCOMPENSO CARDIACO</a:t>
            </a:r>
          </a:p>
        </p:txBody>
      </p:sp>
      <p:sp>
        <p:nvSpPr>
          <p:cNvPr id="425" name="Shape 425"/>
          <p:cNvSpPr txBox="1"/>
          <p:nvPr>
            <p:ph idx="1" type="body"/>
          </p:nvPr>
        </p:nvSpPr>
        <p:spPr>
          <a:xfrm>
            <a:off y="908050" x="323850"/>
            <a:ext cy="5400675" cx="8496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Come sta?	Come si sente?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avuto o ha dolore al petto? SI/ NO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 SI: Di che tipo era il dolore? Oppressivo, Costrittivo, Trafittivo, Urente?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Quanto è durato? 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Si associava a sudorazione fredda e/ o nausea?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avuto/ ha  mancanza di respiro? SI/ NO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 SI: Cosa deve fare perché le manchi il respiro?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Riesce a lavarsi e a vestirsi da solo o le manca anche a riposo?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avuto/ ha palpitazioni? SI/ NO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avuto / ha senso di mancamento o è svenuto? SI/NO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pressione è rimasta stabile o ha avuto cali o rialzi pressori?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 quanti cuscini ha dormito? Ha dovuto aumentarli?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le gambe gonfie? SI/NO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 si più dei giorni precedenti?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peso è stabile o è aumentato? </a:t>
            </a:r>
          </a:p>
          <a:p>
            <a:pPr algn="l" rtl="0" lvl="1" marR="0" indent="-285750" marL="74295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97222"/>
              <a:buFont typeface="Arial"/>
              <a:buChar char="•"/>
            </a:pPr>
            <a:r>
              <a:rPr strike="noStrike" u="none" b="0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 SI: di quanto ed in quanti giorni?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urinato regolarmente? Quanto ha urinato in questi giorni? Quanto ha urinato da ieri ad oggi?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Quanti liquidi beve o ha bevuto nei giorni precedenti?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appetito regolarmente?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Ha febbre?</a:t>
            </a:r>
          </a:p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Sta assumendo i farmaci regolarmente?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9" name="Shape 4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0" name="Shape 430"/>
          <p:cNvSpPr txBox="1"/>
          <p:nvPr>
            <p:ph type="title"/>
          </p:nvPr>
        </p:nvSpPr>
        <p:spPr>
          <a:xfrm>
            <a:off y="274637" x="250825"/>
            <a:ext cy="633412" cx="38893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COMPITI DEL MEDICO SPECIALISTA NEL PROGETTO</a:t>
            </a:r>
          </a:p>
        </p:txBody>
      </p:sp>
      <p:sp>
        <p:nvSpPr>
          <p:cNvPr id="431" name="Shape 431"/>
          <p:cNvSpPr txBox="1"/>
          <p:nvPr>
            <p:ph idx="1" type="body"/>
          </p:nvPr>
        </p:nvSpPr>
        <p:spPr>
          <a:xfrm>
            <a:off y="1196975" x="250825"/>
            <a:ext cy="4824412" cx="8569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49479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Stila un elenco dei pazienti arruolabili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Propone l’inserimento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nel progetto del paziente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con caratteristiche rispondenti e lo invia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al responsabile aziendale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; verifica la presenza del Care Giver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Durante l’attività ambulatoriale,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insieme all’infermiera dedicata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propone al paziente l’inserimento nel progetto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raccoglie i dati anagrafici ed i riferimenti del Care Giver; verifica l’esistenza dei requisiti tecnici minimi necessari; raccoglie le autorizzazioni al trattamento dei dati personali per la privacy, ed al sopralluogo tecnico presso il domicilio.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Insieme al personale dell’equipe Visualizza i dati della Telemedicina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le risposte al teleconsulto; effettua le chiamate in teleconsulto programmato con il paziente. Modifica eventualmente le terapie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Reperibilità telefonica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tutti i giorni dalle 8 alle 18 e riceve le chiamate di urgenza/emergenza da parte del personale del Centro Servizi.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 necessario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propone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al referente aziendale,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disattivazione del paziente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dal servizio, su richiesta specifica del paziente stesso o per miglioramento della Classe NYHA o per necessità di ricovero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6" name="Shape 436"/>
          <p:cNvSpPr txBox="1"/>
          <p:nvPr>
            <p:ph type="title"/>
          </p:nvPr>
        </p:nvSpPr>
        <p:spPr>
          <a:xfrm>
            <a:off y="274637" x="250825"/>
            <a:ext cy="706436" cx="38163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COMPITI DELL’INFERMIERE </a:t>
            </a:r>
            <a:b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NEL PROGETTO</a:t>
            </a:r>
          </a:p>
        </p:txBody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y="1412875" x="250825"/>
            <a:ext cy="4713287" cx="843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Insieme al Medico Specialista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propone al paziente l’inserimento nel progetto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raccoglie i dati anagrafici ed i riferimenti del Care Giver; verifica l’esistenza dei requisiti tecnici minimi necessari; raccoglie le autorizzazioni al trattamento dei dati personali per la privacy, ed al sopralluogo tecnico presso il domicilio.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Inserisce in cartella i dati relativi all’inserimento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nel progetto.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Effettua l’addestramento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in ambulatorio all’uso delle attrezzature per la rilevazione dei parametri.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Accompagna il tecnico al domicilio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del paziente per l’installazione del device e l’addestramento all’uso dello stesso.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Insieme al Medico Specialista: 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visualizza i dati della Telemedicina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le risposte al teleconsulto; effettua le chiamate in teleconsulto programmato con il paziente.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Riceve le varie richieste da parte dei pazienti e le filtra al personale medico</a:t>
            </a: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2" name="Shape 442"/>
          <p:cNvSpPr txBox="1"/>
          <p:nvPr/>
        </p:nvSpPr>
        <p:spPr>
          <a:xfrm>
            <a:off y="115886" x="179386"/>
            <a:ext cy="1190624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RANGE DI ATTIVAZIONE DEL PROTOCOLLO DI URGENZA E DI EMERGENZA PER IL PAZIENTE CON  SCOMPENSO CARDIACO</a:t>
            </a:r>
          </a:p>
        </p:txBody>
      </p:sp>
      <p:graphicFrame>
        <p:nvGraphicFramePr>
          <p:cNvPr id="443" name="Shape 443"/>
          <p:cNvGraphicFramePr/>
          <p:nvPr/>
        </p:nvGraphicFramePr>
        <p:xfrm>
          <a:off y="1700211" x="2508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{6EA49FC7-5B8D-4B4B-85D9-DCFF0484CE0E}</a:tableStyleId>
              </a:tblPr>
              <a:tblGrid>
                <a:gridCol w="2905125"/>
                <a:gridCol w="2903525"/>
                <a:gridCol w="2905125"/>
              </a:tblGrid>
              <a:tr h="5556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Parametro / Attività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Range di Urgenza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accent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Range di Emergenza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7715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Tracciato ECG monotraccia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Evidenza di AISV (fa, FA, TPSV) o AIV ( TVNS, Salve..) o bradicardie 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Evidenza di AIV maligne (TVS/FV) o blocchi AV avanzati o total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556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 SISTOLICA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&lt;90 mmHg e =&gt; 180mmHg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&lt;80mmHg =&gt; 230mmHg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524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FC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&lt;= 40 bpm o &gt; 150 bpm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&lt;=35bpm &gt;160bpm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6350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Peso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Incremento ponderale di 2-3 kg in 1-2gg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6350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Saturazione O2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&lt;90%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&lt;80%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5556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Frequenza respiratoria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&gt;30/min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  <p:sp>
        <p:nvSpPr>
          <p:cNvPr id="444" name="Shape 444"/>
          <p:cNvSpPr/>
          <p:nvPr/>
        </p:nvSpPr>
        <p:spPr>
          <a:xfrm>
            <a:off y="836612" x="3851275"/>
            <a:ext cy="776286" cx="9715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8" name="Shape 4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9" name="Shape 449"/>
          <p:cNvSpPr txBox="1"/>
          <p:nvPr/>
        </p:nvSpPr>
        <p:spPr>
          <a:xfrm>
            <a:off y="115886" x="179386"/>
            <a:ext cy="1190624" cx="38163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PROCEDURA IN CASO DI MANCATA COMUNICAZIONE DEL PARAMETRO CLINICO ENTRO L’ORARIO PREVISTO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y="1628775" x="539750"/>
            <a:ext cy="4211637" cx="828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Nel caso in cui il paziente non comunichi i parametri al Centrale Operativa, l’operatore della Centrale dovrà mettersi direttamente in contatto con il domicilio del paziente </a:t>
            </a: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entro i successivi 30 minuti,</a:t>
            </a:r>
            <a:r>
              <a:rPr strike="noStrike" u="sng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sollecitandone l’invio.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Se il paziente non risponde alla chiamata, l’Operatore dovrà:</a:t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	mettersi in contatto con il caregiver, chiedendo allo stesso di 	verificare la situazione del paziente</a:t>
            </a:r>
          </a:p>
          <a:p>
            <a:r>
              <a:t/>
            </a:r>
          </a:p>
          <a:p>
            <a:pPr algn="l" rtl="0" lvl="0" marR="0" indent="34290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	 nel caso in cui l’Operatore non riesca a mettersi in contatto con il caregiver o altra persona di riferimento, dovrà allertare direttamente il </a:t>
            </a: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118</a:t>
            </a:r>
            <a:r>
              <a:rPr strike="noStrike" u="sng" b="1" cap="none" baseline="0" sz="18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per un sopraluogo, registrando la chiamata e l’esito dell’intervento</a:t>
            </a:r>
          </a:p>
          <a:p>
            <a:r>
              <a:t/>
            </a:r>
          </a:p>
        </p:txBody>
      </p:sp>
      <p:sp>
        <p:nvSpPr>
          <p:cNvPr id="451" name="Shape 451"/>
          <p:cNvSpPr/>
          <p:nvPr/>
        </p:nvSpPr>
        <p:spPr>
          <a:xfrm>
            <a:off y="649287" x="3635375"/>
            <a:ext cy="920749" cx="11525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/>
        </p:nvSpPr>
        <p:spPr>
          <a:xfrm>
            <a:off y="260350" x="250825"/>
            <a:ext cy="641350" cx="36734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COS’E’ LO SCOMPENSO CARDIACO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y="1412875" x="323850"/>
            <a:ext cy="4625975" cx="85693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definizione più tradizionale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indica </a:t>
            </a:r>
          </a:p>
          <a:p>
            <a:r>
              <a:t/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scompenso cardiaco come una condizione patologica  caratterizzata dall’incapacità del cuore a pompare sangue in quantità adeguata alle richieste tissutali periferiche.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Tale condizione clinica, si accompagna a disordini del sistema neuroendocrino, rispettivamente il sistema nervoso autonomo e il SRA, che se inizialmente rappresentano un meccanismo di compenso dell’organismo, progressivamente contribuiscono ad aggravare la condizione clinica del paziente ed alla determinazione del corteo di sintomi tipico.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5" name="Shape 4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6" name="Shape 456"/>
          <p:cNvSpPr txBox="1"/>
          <p:nvPr/>
        </p:nvSpPr>
        <p:spPr>
          <a:xfrm>
            <a:off y="115886" x="179386"/>
            <a:ext cy="915986" cx="40322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PROCEDURA IN CASO DI RILEVAZIONE DI PARAMETRO CLINICO FUORI RANGE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y="1628775" x="468312"/>
            <a:ext cy="4495800" cx="7991475"/>
          </a:xfrm>
          <a:prstGeom prst="rect">
            <a:avLst/>
          </a:prstGeom>
          <a:noFill/>
          <a:ln w="9525" cap="rnd">
            <a:solidFill>
              <a:schemeClr val="l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 caso di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rilevazione di parametro “fuori range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” l’Infermiere della Centrale Operativa dovrà contattare il paziente chiedendo di effettuare una seconda misurazione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 caso di conferma di parametro “fuori range” che rientri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nel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“RANGE D’URGENZA</a:t>
            </a:r>
            <a:r>
              <a:rPr strike="noStrike" u="none" b="1" cap="none" baseline="0" sz="18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l’Operatore dovrà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allertare lo Specialista  reperibile: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per ottenere le opportune indicazioni  da comunicare al 	 	  paziente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- organizzare il teleconsulto tra Specialista e Paziente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 caso di conferma di un parametro clinico di riferimento per il 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“RANGE DI EMERGENZA</a:t>
            </a:r>
            <a:r>
              <a:rPr strike="noStrike" u="sng" b="1" cap="none" baseline="0" sz="18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l’Operatore dovrà allertare il </a:t>
            </a: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118</a:t>
            </a:r>
          </a:p>
          <a:p>
            <a:r>
              <a:t/>
            </a:r>
          </a:p>
        </p:txBody>
      </p:sp>
      <p:sp>
        <p:nvSpPr>
          <p:cNvPr id="458" name="Shape 458"/>
          <p:cNvSpPr/>
          <p:nvPr/>
        </p:nvSpPr>
        <p:spPr>
          <a:xfrm>
            <a:off y="620712" x="3563937"/>
            <a:ext cy="1004887" cx="12588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2" name="Shape 4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3" name="Shape 463"/>
          <p:cNvSpPr txBox="1"/>
          <p:nvPr>
            <p:ph type="title"/>
          </p:nvPr>
        </p:nvSpPr>
        <p:spPr>
          <a:xfrm>
            <a:off y="188911" x="179386"/>
            <a:ext cy="936624" cx="41767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TEMPISTICHE DI RIFERIMENTO PER  L’ATTIVAZIONE DEI PORTOCOLLI DI URGENZA ED EMERGENZA</a:t>
            </a:r>
          </a:p>
        </p:txBody>
      </p:sp>
      <p:sp>
        <p:nvSpPr>
          <p:cNvPr id="464" name="Shape 464"/>
          <p:cNvSpPr txBox="1"/>
          <p:nvPr>
            <p:ph idx="1" type="body"/>
          </p:nvPr>
        </p:nvSpPr>
        <p:spPr>
          <a:xfrm>
            <a:off y="1268412" x="323850"/>
            <a:ext cy="4857750" cx="8496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57291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Nella gestione delle Procedure di Urgenza ed Emergenza il Centro Servizi dovrà garantire la seguente tempistica: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Entro 10 minuti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dalla ricezione del dato inviato: Verifica del dato fuori range e contatto con il paziente per una seconda misurazione 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attivazione della procedura di Urgenza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attraverso il  contatto con lo Specialista: </a:t>
            </a:r>
            <a:r>
              <a:rPr strike="noStrike" u="sng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Entro 5 minuti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dalla ricezione del dato confermato</a:t>
            </a:r>
          </a:p>
          <a:p>
            <a:r>
              <a:t/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sng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attivazione della procedura di Emergenza</a:t>
            </a:r>
            <a:r>
              <a:rPr strike="noStrike" u="sng" b="1" cap="none" baseline="0" sz="20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attraverso il contatto con</a:t>
            </a:r>
            <a:r>
              <a:rPr strike="noStrike" u="sng" b="1" cap="none" baseline="0" sz="20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sng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il 118</a:t>
            </a:r>
            <a:r>
              <a:rPr strike="noStrike" u="sng" b="1" cap="none" baseline="0" sz="2000" lang="en-US" i="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sng" b="1" cap="none" baseline="0" sz="20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Entro 2 minuti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dalla ricezione del dato confermato.</a:t>
            </a:r>
          </a:p>
          <a:p>
            <a:r>
              <a:t/>
            </a:r>
          </a:p>
        </p:txBody>
      </p:sp>
      <p:sp>
        <p:nvSpPr>
          <p:cNvPr id="465" name="Shape 465"/>
          <p:cNvSpPr/>
          <p:nvPr/>
        </p:nvSpPr>
        <p:spPr>
          <a:xfrm>
            <a:off y="779462" x="3708400"/>
            <a:ext cy="889000" cx="11144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9" name="Shape 4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0" name="Shape 470"/>
          <p:cNvSpPr txBox="1"/>
          <p:nvPr>
            <p:ph type="title"/>
          </p:nvPr>
        </p:nvSpPr>
        <p:spPr>
          <a:xfrm>
            <a:off y="274637" x="250825"/>
            <a:ext cy="706436" cx="38163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NOSTRA CASISTICA</a:t>
            </a:r>
          </a:p>
        </p:txBody>
      </p:sp>
      <p:graphicFrame>
        <p:nvGraphicFramePr>
          <p:cNvPr id="471" name="Shape 471"/>
          <p:cNvGraphicFramePr/>
          <p:nvPr/>
        </p:nvGraphicFramePr>
        <p:xfrm>
          <a:off y="1341437" x="179386"/>
          <a:ext cy="3000000" cx="3000000"/>
        </p:xfrm>
        <a:graphic>
          <a:graphicData uri="http://schemas.openxmlformats.org/drawingml/2006/table">
            <a:tbl>
              <a:tblPr>
                <a:noFill/>
                <a:tableStyleId>{38C8D360-D0EF-41D1-93EC-B343CBA03987}</a:tableStyleId>
              </a:tblPr>
              <a:tblGrid>
                <a:gridCol w="661975"/>
                <a:gridCol w="665150"/>
                <a:gridCol w="588950"/>
                <a:gridCol w="701675"/>
                <a:gridCol w="766750"/>
                <a:gridCol w="792150"/>
                <a:gridCol w="503225"/>
                <a:gridCol w="576250"/>
                <a:gridCol w="649275"/>
                <a:gridCol w="647700"/>
                <a:gridCol w="712775"/>
                <a:gridCol w="668325"/>
                <a:gridCol w="850900"/>
              </a:tblGrid>
              <a:tr h="9017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PAZIENTE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ETA’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 CMP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NYHA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FEVSx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PM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IRC</a:t>
                      </a:r>
                    </a:p>
                    <a:p>
                      <a:r>
                        <a:t/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Altre</a:t>
                      </a:r>
                    </a:p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patol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36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8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TP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  <a:tr h="62705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M.G.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59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ischemica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++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ICD/</a:t>
                      </a:r>
                    </a:p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BIV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OTTIM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  <a:tr h="73182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R.C.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ischemica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+++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+ compl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_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OTTIM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  <a:tr h="75247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T.F. 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78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 DIAG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++++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ICD/</a:t>
                      </a:r>
                    </a:p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BIV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Dissezione Ao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QUASI OTTIM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  <a:tr h="58577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V.A.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82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Ischemica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 30%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++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Pm ddd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BPCO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QUASI OTTIM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  <a:tr h="676275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DM. S.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PRIMITIVA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&lt;30%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++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AOAI</a:t>
                      </a:r>
                    </a:p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IPERT PO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QUASI OTTIM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  <a:tr h="533400"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sz="1400" lang="en-US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G.L.</a:t>
                      </a:r>
                    </a:p>
                  </a:txBody>
                  <a:tcPr marR="0" marB="0" marT="0" marL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PRIMITIVA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III-IV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20%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++++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ICD/BIV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4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2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BPCO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indent="0" marL="0">
                        <a:spcBef>
                          <a:spcPts val="280"/>
                        </a:spcBef>
                        <a:buSzPct val="25000"/>
                        <a:buFont typeface="Arial"/>
                        <a:buNone/>
                      </a:pPr>
                      <a:r>
                        <a:rPr b="1" sz="1400" lang="en-US">
                          <a:solidFill>
                            <a:srgbClr val="A5002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OTTIMIZ</a:t>
                      </a:r>
                    </a:p>
                  </a:txBody>
                  <a:tcPr marR="0" marB="0" marT="0" marL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DEF1F2"/>
                    </a:solidFill>
                  </a:tcPr>
                </a:tc>
              </a:tr>
            </a:tbl>
          </a:graphicData>
        </a:graphic>
      </p:graphicFrame>
      <p:sp>
        <p:nvSpPr>
          <p:cNvPr id="472" name="Shape 472"/>
          <p:cNvSpPr/>
          <p:nvPr/>
        </p:nvSpPr>
        <p:spPr>
          <a:xfrm>
            <a:off y="0" x="3203575"/>
            <a:ext cy="1268411" cx="9366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7" name="Shape 477"/>
          <p:cNvSpPr txBox="1"/>
          <p:nvPr>
            <p:ph type="title"/>
          </p:nvPr>
        </p:nvSpPr>
        <p:spPr>
          <a:xfrm>
            <a:off y="274637" x="250825"/>
            <a:ext cy="490537" cx="2881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RILEVATI</a:t>
            </a:r>
          </a:p>
        </p:txBody>
      </p:sp>
      <p:sp>
        <p:nvSpPr>
          <p:cNvPr id="478" name="Shape 478"/>
          <p:cNvSpPr/>
          <p:nvPr/>
        </p:nvSpPr>
        <p:spPr>
          <a:xfrm>
            <a:off y="4705350" x="8170861"/>
            <a:ext cy="117474" cx="2000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479" name="Shape 479"/>
          <p:cNvSpPr/>
          <p:nvPr/>
        </p:nvSpPr>
        <p:spPr>
          <a:xfrm>
            <a:off y="1484312" x="539750"/>
            <a:ext cy="4608512" cx="8604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80" name="Shape 480"/>
          <p:cNvSpPr txBox="1"/>
          <p:nvPr/>
        </p:nvSpPr>
        <p:spPr>
          <a:xfrm>
            <a:off y="981075" x="395287"/>
            <a:ext cy="366711" cx="29527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grafico della PA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4" name="Shape 4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5" name="Shape 485"/>
          <p:cNvSpPr txBox="1"/>
          <p:nvPr>
            <p:ph type="title"/>
          </p:nvPr>
        </p:nvSpPr>
        <p:spPr>
          <a:xfrm>
            <a:off y="274637" x="250825"/>
            <a:ext cy="417511" cx="31686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RILEVATI</a:t>
            </a:r>
          </a:p>
        </p:txBody>
      </p:sp>
      <p:sp>
        <p:nvSpPr>
          <p:cNvPr id="486" name="Shape 486"/>
          <p:cNvSpPr txBox="1"/>
          <p:nvPr>
            <p:ph idx="1" type="body"/>
          </p:nvPr>
        </p:nvSpPr>
        <p:spPr>
          <a:xfrm>
            <a:off y="908050" x="250825"/>
            <a:ext cy="504824" cx="25923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strike="noStrike" u="none" b="1" cap="none" baseline="0" sz="14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grafico della FC</a:t>
            </a:r>
          </a:p>
        </p:txBody>
      </p:sp>
      <p:sp>
        <p:nvSpPr>
          <p:cNvPr id="487" name="Shape 487"/>
          <p:cNvSpPr/>
          <p:nvPr/>
        </p:nvSpPr>
        <p:spPr>
          <a:xfrm>
            <a:off y="1484312" x="468312"/>
            <a:ext cy="4608512" cx="8675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1" name="Shape 4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2" name="Shape 492"/>
          <p:cNvSpPr txBox="1"/>
          <p:nvPr>
            <p:ph type="title"/>
          </p:nvPr>
        </p:nvSpPr>
        <p:spPr>
          <a:xfrm>
            <a:off y="274637" x="250825"/>
            <a:ext cy="417511" cx="34575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RILEVATI</a:t>
            </a:r>
          </a:p>
        </p:txBody>
      </p:sp>
      <p:sp>
        <p:nvSpPr>
          <p:cNvPr id="493" name="Shape 493"/>
          <p:cNvSpPr txBox="1"/>
          <p:nvPr>
            <p:ph idx="1" type="body"/>
          </p:nvPr>
        </p:nvSpPr>
        <p:spPr>
          <a:xfrm>
            <a:off y="908050" x="457200"/>
            <a:ext cy="433386" cx="3609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grafico del Peso Corporeo</a:t>
            </a:r>
          </a:p>
        </p:txBody>
      </p:sp>
      <p:sp>
        <p:nvSpPr>
          <p:cNvPr id="494" name="Shape 494"/>
          <p:cNvSpPr/>
          <p:nvPr/>
        </p:nvSpPr>
        <p:spPr>
          <a:xfrm>
            <a:off y="1773236" x="468312"/>
            <a:ext cy="4319586" cx="86756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8" name="Shape 4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9" name="Shape 499"/>
          <p:cNvSpPr txBox="1"/>
          <p:nvPr>
            <p:ph type="title"/>
          </p:nvPr>
        </p:nvSpPr>
        <p:spPr>
          <a:xfrm>
            <a:off y="274637" x="179386"/>
            <a:ext cy="490537" cx="35290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RILEVATI</a:t>
            </a:r>
          </a:p>
        </p:txBody>
      </p:sp>
      <p:sp>
        <p:nvSpPr>
          <p:cNvPr id="500" name="Shape 500"/>
          <p:cNvSpPr txBox="1"/>
          <p:nvPr>
            <p:ph idx="1" type="body"/>
          </p:nvPr>
        </p:nvSpPr>
        <p:spPr>
          <a:xfrm>
            <a:off y="981075" x="457200"/>
            <a:ext cy="503236" cx="3035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Il grafico della SAO2</a:t>
            </a:r>
          </a:p>
        </p:txBody>
      </p:sp>
      <p:sp>
        <p:nvSpPr>
          <p:cNvPr id="501" name="Shape 501"/>
          <p:cNvSpPr/>
          <p:nvPr/>
        </p:nvSpPr>
        <p:spPr>
          <a:xfrm>
            <a:off y="1484312" x="395287"/>
            <a:ext cy="4537074" cx="87487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5" name="Shape 5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6" name="Shape 506"/>
          <p:cNvSpPr txBox="1"/>
          <p:nvPr>
            <p:ph type="title"/>
          </p:nvPr>
        </p:nvSpPr>
        <p:spPr>
          <a:xfrm>
            <a:off y="274637" x="250825"/>
            <a:ext cy="490537" cx="32416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RILEVATI</a:t>
            </a:r>
          </a:p>
        </p:txBody>
      </p:sp>
      <p:sp>
        <p:nvSpPr>
          <p:cNvPr id="507" name="Shape 507"/>
          <p:cNvSpPr txBox="1"/>
          <p:nvPr>
            <p:ph idx="1" type="body"/>
          </p:nvPr>
        </p:nvSpPr>
        <p:spPr>
          <a:xfrm>
            <a:off y="908050" x="179386"/>
            <a:ext cy="360362" cx="38274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visione di insieme dei parametri</a:t>
            </a:r>
          </a:p>
        </p:txBody>
      </p:sp>
      <p:sp>
        <p:nvSpPr>
          <p:cNvPr id="508" name="Shape 508"/>
          <p:cNvSpPr/>
          <p:nvPr/>
        </p:nvSpPr>
        <p:spPr>
          <a:xfrm>
            <a:off y="1412875" x="323850"/>
            <a:ext cy="4735512" cx="8820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2" name="Shape 5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3" name="Shape 513"/>
          <p:cNvSpPr txBox="1"/>
          <p:nvPr>
            <p:ph type="title"/>
          </p:nvPr>
        </p:nvSpPr>
        <p:spPr>
          <a:xfrm>
            <a:off y="274637" x="250825"/>
            <a:ext cy="633412" cx="38893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DATI RILEVATI</a:t>
            </a:r>
          </a:p>
        </p:txBody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y="1557337" x="457200"/>
            <a:ext cy="4568825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 sei mesi dall’inizio dell’arruolamento nel progetto di telemedicina per i pazienti con scompenso cardiaco i risultati iniziali sono stati: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Nessun nuovo ricovero per recidiva di scompenso o altra causa cardiovascolare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Nessun accesso DEA per riacutizzazione di scompenso cardiaco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Un solo accesso DEA per problematiche non cardiovascolari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Una sola visita anticipata presso l’ambulatorio dedicato, rispetto al follow up programmato, per adeguamento terapeutico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Riduzione degli accessi all’Ambulatorio dedicato rispetto ai mesi precedenti l’arruolamento, con calendario di visite in follow up più dilazionato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Maggiore aderenza alla terapia ed allo stile di vita dei pazienti arruolati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Miglioramento della QoL dei pazienti 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8" name="Shape 5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9" name="Shape 519"/>
          <p:cNvSpPr txBox="1"/>
          <p:nvPr/>
        </p:nvSpPr>
        <p:spPr>
          <a:xfrm>
            <a:off y="333375" x="179386"/>
            <a:ext cy="366711" cx="37449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CONCLUSIONI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y="1052512" x="179386"/>
            <a:ext cy="4483099" cx="86423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 sei mesi dall’inserimento nel progetto dei primi pazienti i risultati preliminari indicano che La continuità assistenziale instaurata attraverso la Telemedicina :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motiva il paziente con scompenso cardiaco di grado moderato-severo ad intraprendere un percorso che, nonostante le difficoltà iniziali di apprendimento, 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viene percepito come fondamentale per la gestione del  proprio stato di salute.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Arial"/>
              <a:buChar char="•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Permette una sorveglianza assidua del paziente a domicilio con interventi rapidi e mirati da parte dell’equipe specialistica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21" name="Shape 521"/>
          <p:cNvSpPr/>
          <p:nvPr/>
        </p:nvSpPr>
        <p:spPr>
          <a:xfrm>
            <a:off y="0" x="2339975"/>
            <a:ext cy="1328737" cx="1584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274637" x="250825"/>
            <a:ext cy="706436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COS’E’ LO SCOMPENSO CARDIACO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1412875" x="457200"/>
            <a:ext cy="4713287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Definizione di Scompenso cardiaco (ESC GL 2008)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Scompenso cardiaco è una sindrome clinica ed i pazienti che ne sono affetti hanno le seguenti caratteristiche: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Sintomi tipici di scompenso cardiaco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( dispnea a riposo e sotto sforzo, affaticabilità, astenia ed edemi declivi)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Segni tipici di scompenso cardiaco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(tachicardia, tachipnea, rantoli polmonari, versamento pleurico, elevata pressione giugulare, edemi periferici, epatomegalia)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Evidenza oggettiva di anomalia cardiaca, strutturale o funzionale, a riposo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(cardiomegalia, T3, soffi cardiaci, alterazioni ecocardiografiche, elevati livelli di peptidi natriuretici)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						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y="5661025" x="4932362"/>
            <a:ext cy="274636" cx="39608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2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ESC 2008- It.Heart Journal Vol. 10, N3, marzo 2009</a:t>
            </a:r>
          </a:p>
        </p:txBody>
      </p:sp>
    </p:spTree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5" name="Shape 5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6" name="Shape 526"/>
          <p:cNvSpPr txBox="1"/>
          <p:nvPr>
            <p:ph type="title"/>
          </p:nvPr>
        </p:nvSpPr>
        <p:spPr>
          <a:xfrm>
            <a:off y="188911" x="323850"/>
            <a:ext cy="719136" cx="38877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CONCLUSIONI</a:t>
            </a:r>
          </a:p>
        </p:txBody>
      </p:sp>
      <p:sp>
        <p:nvSpPr>
          <p:cNvPr id="527" name="Shape 527"/>
          <p:cNvSpPr txBox="1"/>
          <p:nvPr>
            <p:ph idx="1" type="body"/>
          </p:nvPr>
        </p:nvSpPr>
        <p:spPr>
          <a:xfrm>
            <a:off y="1268412" x="323850"/>
            <a:ext cy="4857750" cx="8496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250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Consente di ottenere una maggiore aderenza alla terapia </a:t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 	da parte del paziente e   conseguentemente permette di ottenere:</a:t>
            </a:r>
          </a:p>
          <a:p>
            <a:r>
              <a:t/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la riduzione del n° di riacutizzazioni e di eventi clinici</a:t>
            </a:r>
          </a:p>
          <a:p>
            <a:r>
              <a:t/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la riduzione del n° di accessi all’ambulatorio durante il follow up</a:t>
            </a:r>
          </a:p>
          <a:p>
            <a:r>
              <a:t/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la riduzione delle riospedalizzazioni</a:t>
            </a:r>
          </a:p>
          <a:p>
            <a:r>
              <a:t/>
            </a:r>
          </a:p>
          <a:p>
            <a:pPr algn="l" rtl="0" lvl="0" marR="0" indent="457200" mar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1" cap="none" baseline="0" sz="20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un migliore controllo della spesa sanitaria per scompenso cardiaco</a:t>
            </a:r>
          </a:p>
          <a:p>
            <a:r>
              <a:t/>
            </a:r>
          </a:p>
        </p:txBody>
      </p:sp>
      <p:sp>
        <p:nvSpPr>
          <p:cNvPr id="528" name="Shape 528"/>
          <p:cNvSpPr/>
          <p:nvPr/>
        </p:nvSpPr>
        <p:spPr>
          <a:xfrm>
            <a:off y="4868862" x="3708400"/>
            <a:ext cy="1268412" cx="15112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2" name="Shape 5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3" name="Shape 533"/>
          <p:cNvSpPr/>
          <p:nvPr/>
        </p:nvSpPr>
        <p:spPr>
          <a:xfrm rot="-479999">
            <a:off y="2708274" x="1619249"/>
            <a:ext cy="1368425" cx="5832474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4" name="Shape 534"/>
          <p:cNvSpPr txBox="1"/>
          <p:nvPr/>
        </p:nvSpPr>
        <p:spPr>
          <a:xfrm rot="-239999">
            <a:off y="4652962" x="1258886"/>
            <a:ext cy="396874" cx="61928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1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strike="noStrike" u="none" b="0" cap="none" baseline="0" sz="2000" lang="en-US" i="1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Dr.ssa   Silvia Randazzo  Dr. Renato Glenzer</a:t>
            </a:r>
          </a:p>
        </p:txBody>
      </p:sp>
      <p:sp>
        <p:nvSpPr>
          <p:cNvPr id="535" name="Shape 535"/>
          <p:cNvSpPr/>
          <p:nvPr/>
        </p:nvSpPr>
        <p:spPr>
          <a:xfrm>
            <a:off y="0" x="0"/>
            <a:ext cy="825499" cx="11874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188911" x="468312"/>
            <a:ext cy="719136" cx="33115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COS’E’ LO SCOMPENSO CARDIACO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1268412" x="457200"/>
            <a:ext cy="485775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scompenso cardiaco può essere :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Acuto 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indica condizioni patologiche come l’EPA cardiogeno (da improvvisa insufficienza di pompa del ventricolo sinistro)   e lo Shock Cardiogeno, 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Cronico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è la forma più frequente di Scompenso cardiaco, ed è caratterizzato da frequenti riacutizzazioni ed accessi ospedalieri.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Scompenso Cardiaco è nella maggior parte dei casi associato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 disfunzione sistolica del ventricolo sinistro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, cioè deficit di contrazione globale e ridotta frazione d’eiezione , che viene determinata con metodi diagnostici ecografici o radioisotopici. Spesso in questi casi è presente anche una disfunzione diastolica più o meno rilevante.  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Può essere altresì </a:t>
            </a: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 funzione sistolica conservata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cioè caratterizzato da sintomi e segni di scompenso cardiaco, ma normale funzione globale contrattile del ventricolo sinistro ( difficoltà del ventricolo stesso a riempirsi durante la diastole)</a:t>
            </a:r>
          </a:p>
          <a:p>
            <a:r>
              <a:t/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Sinistro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:con prevalenti segni e sintomi caratteristici di congestione del circolo polmonare.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Destro: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con prevalenti segni e sintomi caratteristici di congestione del circolo sistemico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strike="noStrike" u="none" b="1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Biventricolare:</a:t>
            </a:r>
            <a:r>
              <a:rPr strike="noStrike" u="none" b="0" cap="none" baseline="0" sz="16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con concomitanti segni e sintomi di congestione polmonare e sistemica	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/>
        </p:nvSpPr>
        <p:spPr>
          <a:xfrm>
            <a:off y="188911" x="250825"/>
            <a:ext cy="641350" cx="37449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CAUSE DI  SCOMPENSO CARDIACO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y="1268412" x="179386"/>
            <a:ext cy="5407025" cx="8785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Lo Scompenso Cardiaco è una Sindrome Clinica complessa che </a:t>
            </a: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rappresenta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il punto evolutivo finale di una serie di patologie cardiache</a:t>
            </a:r>
            <a:r>
              <a:rPr strike="noStrike" u="none" b="0" cap="none" baseline="0" sz="1800" lang="en-US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inizialmente anche molto diverse tra di loro dal punto di vista eziologico e fisiopatologico: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Ipertensione arteriosa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(è la prima causa di HF)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Cardiopatia Ischemica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Cardiomiopatie (dilatative, ipertrofica, restrittiva, aritmogena VDx), 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Cardiomiopatie secondarie.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Cardiopatie valvolari (stenosi, Insufficienza e vizi combinati)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Cardiopatie congenite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Malattie del pericardio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Sindromi da alta gittata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r>
              <a:t/>
            </a:r>
          </a:p>
          <a:p>
            <a:pPr algn="l" rtl="0" lvl="0" marR="0" indent="0" marL="0">
              <a:buClr>
                <a:schemeClr val="dk1"/>
              </a:buClr>
              <a:buSzPct val="101851"/>
              <a:buFont typeface="Arial"/>
              <a:buChar char="•"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Lo Scompenso Cardiaco si realizza attraverso diverse tappe evolutive, caratterizzate inizialmente da un danno miocardico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che induce una disfunzione ventricolare, in secondo luogo da una serie di risposte complesse adattive di tipo circolatorio-emodinamico e neuro-ormonale, e infine da una fase terminale caratterizzata dalla comparsa di segni e sintomi dello scompenso conclamato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/>
        </p:nvSpPr>
        <p:spPr>
          <a:xfrm>
            <a:off y="188911" x="250825"/>
            <a:ext cy="641350" cx="36004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I SEGNI E I SINTOMI DELLO SCOMPENSO CARDIACO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y="1557337" x="179386"/>
            <a:ext cy="4859336" cx="878522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dispnea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da sforzo, a riposo, l’ortopnea notturna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tosse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con o senza emottisi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L’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astenia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e la facile affaticabilità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Nicturia e oliguria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Sintomi cerebrali e psichiatrici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disturbi della memoria e dell’attenzione, stato confusionale, lipotimie e sincopi da ipoperfusione cerebrale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Sintomi gastroenterici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gonfiore, tensione addominale, nausea, anoressia, costipazione, dolore in ipocondrio destro da epatomegalia e distensione della Glissoniana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Segni di ritenzione idrica: 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gli </a:t>
            </a: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edemi periferici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rappresentano il sintomo più frequente nei pazienti con scompenso cardiaco all’esordio, congestione polmonare, elevate pressioni giugulari, 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Segni Vitali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PA ridotta, FC aumentata, frequenza respiratoria aumentata, temperatura corporea, SAo2 rodotta</a:t>
            </a:r>
          </a:p>
          <a:p>
            <a:pPr algn="l" rtl="0" lvl="0" marR="0" indent="0" marL="0">
              <a:spcBef>
                <a:spcPts val="9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Altri Segni</a:t>
            </a:r>
            <a:r>
              <a:rPr strike="noStrike" u="none" b="0" cap="none" baseline="0" sz="1800" lang="en-US" i="0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: Stasi polmonare, edemi declivi, terzo tono, turgore giugulare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1_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