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7"/>
  </p:sldMasterIdLst>
  <p:notesMasterIdLst>
    <p:notesMasterId r:id="rId27"/>
  </p:notesMasterIdLst>
  <p:handoutMasterIdLst>
    <p:handoutMasterId r:id="rId28"/>
  </p:handoutMasterIdLst>
  <p:sldIdLst>
    <p:sldId id="280" r:id="rId8"/>
    <p:sldId id="316" r:id="rId9"/>
    <p:sldId id="308" r:id="rId10"/>
    <p:sldId id="298" r:id="rId11"/>
    <p:sldId id="314" r:id="rId12"/>
    <p:sldId id="309" r:id="rId13"/>
    <p:sldId id="311" r:id="rId14"/>
    <p:sldId id="317" r:id="rId15"/>
    <p:sldId id="312" r:id="rId16"/>
    <p:sldId id="324" r:id="rId17"/>
    <p:sldId id="313" r:id="rId18"/>
    <p:sldId id="323" r:id="rId19"/>
    <p:sldId id="320" r:id="rId20"/>
    <p:sldId id="304" r:id="rId21"/>
    <p:sldId id="318" r:id="rId22"/>
    <p:sldId id="319" r:id="rId23"/>
    <p:sldId id="321" r:id="rId24"/>
    <p:sldId id="329" r:id="rId25"/>
    <p:sldId id="330" r:id="rId2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ik Derrough" initials="TD" lastIdx="6" clrIdx="0">
    <p:extLst/>
  </p:cmAuthor>
  <p:cmAuthor id="2" name="Rumila Edward" initials="RE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00"/>
    <a:srgbClr val="18FF3E"/>
    <a:srgbClr val="FFDA3B"/>
    <a:srgbClr val="FFCC00"/>
    <a:srgbClr val="5B9BD5"/>
    <a:srgbClr val="FFE1E1"/>
    <a:srgbClr val="FF9999"/>
    <a:srgbClr val="C34A17"/>
    <a:srgbClr val="7C170F"/>
    <a:srgbClr val="F1D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03" autoAdjust="0"/>
    <p:restoredTop sz="93564" autoAdjust="0"/>
  </p:normalViewPr>
  <p:slideViewPr>
    <p:cSldViewPr snapToGrid="0">
      <p:cViewPr>
        <p:scale>
          <a:sx n="117" d="100"/>
          <a:sy n="117" d="100"/>
        </p:scale>
        <p:origin x="-114" y="-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3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FE98E-9348-4DA1-AC05-4E06706CDE86}" type="datetimeFigureOut">
              <a:rPr lang="it-IT" smtClean="0"/>
              <a:t>24/04/2018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A80E0-3665-4488-9085-D7489CE9CE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724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103C0-319D-4E8F-9A79-37443C901FE3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842A0-23DF-43DF-98D1-B4515E8E815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0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842A0-23DF-43DF-98D1-B4515E8E81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842A0-23DF-43DF-98D1-B4515E8E815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52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842A0-23DF-43DF-98D1-B4515E8E815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23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3BE-FA61-44A0-B320-34D0F6D19DE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F5F2-91E3-472E-9324-F594E073C5F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1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3BE-FA61-44A0-B320-34D0F6D19DE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F5F2-91E3-472E-9324-F594E073C5F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3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3BE-FA61-44A0-B320-34D0F6D19DE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F5F2-91E3-472E-9324-F594E073C5F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3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3BE-FA61-44A0-B320-34D0F6D19DE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F5F2-91E3-472E-9324-F594E073C5F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1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3BE-FA61-44A0-B320-34D0F6D19DE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F5F2-91E3-472E-9324-F594E073C5F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23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3BE-FA61-44A0-B320-34D0F6D19DE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F5F2-91E3-472E-9324-F594E073C5F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2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3BE-FA61-44A0-B320-34D0F6D19DE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F5F2-91E3-472E-9324-F594E073C5F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36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3BE-FA61-44A0-B320-34D0F6D19DE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F5F2-91E3-472E-9324-F594E073C5F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27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3BE-FA61-44A0-B320-34D0F6D19DE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F5F2-91E3-472E-9324-F594E073C5F6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7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3BE-FA61-44A0-B320-34D0F6D19DE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F5F2-91E3-472E-9324-F594E073C5F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51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3BE-FA61-44A0-B320-34D0F6D19DE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F5F2-91E3-472E-9324-F594E073C5F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61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3BE-FA61-44A0-B320-34D0F6D19DE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F5F2-91E3-472E-9324-F594E073C5F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7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53BE-FA61-44A0-B320-34D0F6D19DE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7F5F2-91E3-472E-9324-F594E073C5F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26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60800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L’ultima</a:t>
            </a:r>
            <a:r>
              <a:rPr lang="en-GB" sz="36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settimana</a:t>
            </a:r>
            <a:r>
              <a:rPr lang="en-GB" sz="36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di </a:t>
            </a:r>
            <a:r>
              <a:rPr lang="en-GB" sz="36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aprile</a:t>
            </a:r>
            <a:r>
              <a:rPr lang="en-GB" sz="36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è la</a:t>
            </a:r>
          </a:p>
          <a:p>
            <a:pPr algn="ctr"/>
            <a:r>
              <a:rPr lang="en-GB" sz="36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Settimana</a:t>
            </a:r>
            <a:r>
              <a:rPr lang="en-GB" sz="36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Europea</a:t>
            </a:r>
            <a:r>
              <a:rPr lang="en-GB" sz="36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dell’</a:t>
            </a:r>
            <a:r>
              <a:rPr lang="en-GB" sz="3600" dirty="0" err="1">
                <a:solidFill>
                  <a:srgbClr val="00C8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Immunizzazione</a:t>
            </a:r>
            <a:r>
              <a:rPr lang="en-GB" sz="36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n-GB" sz="12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Scopri</a:t>
            </a:r>
            <a:r>
              <a:rPr lang="en-GB" sz="24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GB" sz="24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più</a:t>
            </a:r>
            <a:r>
              <a:rPr lang="en-GB" sz="24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GB" sz="24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www.ecdc.europa.eu</a:t>
            </a:r>
          </a:p>
        </p:txBody>
      </p:sp>
      <p:pic>
        <p:nvPicPr>
          <p:cNvPr id="1026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39326"/>
          <a:stretch/>
        </p:blipFill>
        <p:spPr bwMode="auto">
          <a:xfrm>
            <a:off x="10376807" y="-47297"/>
            <a:ext cx="5633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o 21"/>
          <p:cNvGrpSpPr/>
          <p:nvPr/>
        </p:nvGrpSpPr>
        <p:grpSpPr>
          <a:xfrm>
            <a:off x="4337794" y="594264"/>
            <a:ext cx="3404221" cy="3746317"/>
            <a:chOff x="4337794" y="594264"/>
            <a:chExt cx="3404221" cy="3746317"/>
          </a:xfrm>
        </p:grpSpPr>
        <p:pic>
          <p:nvPicPr>
            <p:cNvPr id="39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Immagin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44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45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0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51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98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2"/>
          <p:cNvSpPr txBox="1"/>
          <p:nvPr/>
        </p:nvSpPr>
        <p:spPr>
          <a:xfrm>
            <a:off x="0" y="6480000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 err="1"/>
              <a:t>Scopri</a:t>
            </a:r>
            <a:r>
              <a:rPr lang="en-GB" sz="1200" dirty="0"/>
              <a:t> di </a:t>
            </a:r>
            <a:r>
              <a:rPr lang="en-GB" sz="1200" dirty="0" err="1"/>
              <a:t>più</a:t>
            </a:r>
            <a:r>
              <a:rPr lang="en-GB" sz="1200" dirty="0"/>
              <a:t> </a:t>
            </a:r>
            <a:r>
              <a:rPr lang="en-GB" sz="1200" dirty="0" err="1"/>
              <a:t>sul</a:t>
            </a:r>
            <a:r>
              <a:rPr lang="en-GB" sz="1200" dirty="0"/>
              <a:t> </a:t>
            </a:r>
            <a:r>
              <a:rPr lang="en-GB" sz="1200" dirty="0" err="1"/>
              <a:t>morbillo</a:t>
            </a:r>
            <a:r>
              <a:rPr lang="en-GB" sz="1200" dirty="0"/>
              <a:t> e </a:t>
            </a:r>
            <a:r>
              <a:rPr lang="en-GB" sz="1200" dirty="0" err="1"/>
              <a:t>sulla</a:t>
            </a:r>
            <a:r>
              <a:rPr lang="en-GB" sz="1200" dirty="0"/>
              <a:t> </a:t>
            </a:r>
            <a:r>
              <a:rPr lang="en-GB" sz="1200" dirty="0" err="1"/>
              <a:t>vaccinazione</a:t>
            </a:r>
            <a:r>
              <a:rPr lang="en-GB" sz="1200" dirty="0"/>
              <a:t> </a:t>
            </a:r>
            <a:r>
              <a:rPr lang="en-GB" sz="1200" dirty="0" err="1"/>
              <a:t>consultando</a:t>
            </a:r>
            <a:r>
              <a:rPr lang="en-GB" sz="1200" dirty="0"/>
              <a:t> https://ecdc.europa.eu/en/measles</a:t>
            </a:r>
          </a:p>
        </p:txBody>
      </p:sp>
      <p:sp>
        <p:nvSpPr>
          <p:cNvPr id="27" name="TextBox 7"/>
          <p:cNvSpPr txBox="1"/>
          <p:nvPr/>
        </p:nvSpPr>
        <p:spPr>
          <a:xfrm>
            <a:off x="0" y="4497804"/>
            <a:ext cx="12192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Ehi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infermiere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n-GB" sz="10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paziente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</a:t>
            </a:r>
            <a:r>
              <a:rPr lang="en-GB" sz="3200" dirty="0" err="1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vaccinato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morbillo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568973" y="476695"/>
            <a:ext cx="453485" cy="558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400" b="1" dirty="0">
                <a:solidFill>
                  <a:srgbClr val="5B9BD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4800" dirty="0">
              <a:solidFill>
                <a:srgbClr val="5B9BD5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5007993" y="867103"/>
            <a:ext cx="3003676" cy="3305521"/>
            <a:chOff x="4337794" y="594264"/>
            <a:chExt cx="3404221" cy="3746317"/>
          </a:xfrm>
        </p:grpSpPr>
        <p:pic>
          <p:nvPicPr>
            <p:cNvPr id="2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5" name="TextBox 23"/>
          <p:cNvSpPr txBox="1"/>
          <p:nvPr/>
        </p:nvSpPr>
        <p:spPr>
          <a:xfrm>
            <a:off x="6127385" y="459469"/>
            <a:ext cx="453485" cy="558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400" b="1" dirty="0">
                <a:solidFill>
                  <a:srgbClr val="5B9BD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4800" dirty="0">
              <a:solidFill>
                <a:srgbClr val="5B9BD5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5314904" y="180286"/>
            <a:ext cx="453485" cy="558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400" b="1" dirty="0">
                <a:solidFill>
                  <a:srgbClr val="5B9BD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4800" dirty="0">
              <a:solidFill>
                <a:srgbClr val="5B9BD5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39326"/>
          <a:stretch/>
        </p:blipFill>
        <p:spPr bwMode="auto">
          <a:xfrm>
            <a:off x="10376807" y="-47297"/>
            <a:ext cx="5633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256276"/>
            <a:ext cx="12192000" cy="19694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perdete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una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grande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opportunità</a:t>
            </a:r>
            <a:endParaRPr lang="en-GB" sz="44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dottori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  <a:p>
            <a:pPr algn="ctr"/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Verificate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sempre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vostri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pazienti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vaccinati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morbillo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GB" sz="3200" dirty="0">
              <a:solidFill>
                <a:srgbClr val="CC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480000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 err="1"/>
              <a:t>Scopri</a:t>
            </a:r>
            <a:r>
              <a:rPr lang="en-GB" sz="1200" dirty="0"/>
              <a:t> di </a:t>
            </a:r>
            <a:r>
              <a:rPr lang="en-GB" sz="1200" dirty="0" err="1"/>
              <a:t>più</a:t>
            </a:r>
            <a:r>
              <a:rPr lang="en-GB" sz="1200" dirty="0"/>
              <a:t> </a:t>
            </a:r>
            <a:r>
              <a:rPr lang="en-GB" sz="1200" dirty="0" err="1"/>
              <a:t>sul</a:t>
            </a:r>
            <a:r>
              <a:rPr lang="en-GB" sz="1200" dirty="0"/>
              <a:t> </a:t>
            </a:r>
            <a:r>
              <a:rPr lang="en-GB" sz="1200" dirty="0" err="1"/>
              <a:t>morbillo</a:t>
            </a:r>
            <a:r>
              <a:rPr lang="en-GB" sz="1200" dirty="0"/>
              <a:t> e </a:t>
            </a:r>
            <a:r>
              <a:rPr lang="en-GB" sz="1200" dirty="0" err="1"/>
              <a:t>sulla</a:t>
            </a:r>
            <a:r>
              <a:rPr lang="en-GB" sz="1200" dirty="0"/>
              <a:t> </a:t>
            </a:r>
            <a:r>
              <a:rPr lang="en-GB" sz="1200" dirty="0" err="1"/>
              <a:t>vaccinazione</a:t>
            </a:r>
            <a:r>
              <a:rPr lang="en-GB" sz="1200" dirty="0"/>
              <a:t> </a:t>
            </a:r>
            <a:r>
              <a:rPr lang="en-GB" sz="1200" dirty="0" err="1"/>
              <a:t>consultando</a:t>
            </a:r>
            <a:r>
              <a:rPr lang="en-GB" sz="1200" dirty="0"/>
              <a:t> https://ecdc.europa.eu/en/measles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4568973" y="476695"/>
            <a:ext cx="453485" cy="558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400" b="1" dirty="0">
                <a:solidFill>
                  <a:srgbClr val="5B9BD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4800" dirty="0">
              <a:solidFill>
                <a:srgbClr val="5B9BD5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5007993" y="867103"/>
            <a:ext cx="3003676" cy="3305521"/>
            <a:chOff x="4337794" y="594264"/>
            <a:chExt cx="3404221" cy="3746317"/>
          </a:xfrm>
        </p:grpSpPr>
        <p:pic>
          <p:nvPicPr>
            <p:cNvPr id="27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29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6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4" name="TextBox 23"/>
          <p:cNvSpPr txBox="1"/>
          <p:nvPr/>
        </p:nvSpPr>
        <p:spPr>
          <a:xfrm>
            <a:off x="6127385" y="459469"/>
            <a:ext cx="453485" cy="558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400" b="1" dirty="0">
                <a:solidFill>
                  <a:srgbClr val="5B9BD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4800" dirty="0">
              <a:solidFill>
                <a:srgbClr val="5B9BD5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5314904" y="180286"/>
            <a:ext cx="453485" cy="558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400" b="1" dirty="0">
                <a:solidFill>
                  <a:srgbClr val="5B9BD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4800" dirty="0">
              <a:solidFill>
                <a:srgbClr val="5B9BD5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39326"/>
          <a:stretch/>
        </p:blipFill>
        <p:spPr bwMode="auto">
          <a:xfrm>
            <a:off x="10376807" y="-47297"/>
            <a:ext cx="5633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4101008"/>
            <a:ext cx="12192000" cy="24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Infermieri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Dottori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n-GB" sz="10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Avete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stanno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vostre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vaccinazioni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/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mettete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vostri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pazienti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rischio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morbillo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en-GB" sz="3200" b="1" dirty="0" err="1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Vaccinatevi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GB" sz="3200" dirty="0">
              <a:solidFill>
                <a:srgbClr val="CC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0" y="6480000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 err="1"/>
              <a:t>Scopri</a:t>
            </a:r>
            <a:r>
              <a:rPr lang="en-GB" sz="1200" dirty="0"/>
              <a:t> di </a:t>
            </a:r>
            <a:r>
              <a:rPr lang="en-GB" sz="1200" dirty="0" err="1"/>
              <a:t>più</a:t>
            </a:r>
            <a:r>
              <a:rPr lang="en-GB" sz="1200" dirty="0"/>
              <a:t> </a:t>
            </a:r>
            <a:r>
              <a:rPr lang="en-GB" sz="1200" dirty="0" err="1"/>
              <a:t>sul</a:t>
            </a:r>
            <a:r>
              <a:rPr lang="en-GB" sz="1200" dirty="0"/>
              <a:t> </a:t>
            </a:r>
            <a:r>
              <a:rPr lang="en-GB" sz="1200" dirty="0" err="1"/>
              <a:t>morbillo</a:t>
            </a:r>
            <a:r>
              <a:rPr lang="en-GB" sz="1200" dirty="0"/>
              <a:t> e </a:t>
            </a:r>
            <a:r>
              <a:rPr lang="en-GB" sz="1200" dirty="0" err="1"/>
              <a:t>sulla</a:t>
            </a:r>
            <a:r>
              <a:rPr lang="en-GB" sz="1200" dirty="0"/>
              <a:t> </a:t>
            </a:r>
            <a:r>
              <a:rPr lang="en-GB" sz="1200" dirty="0" err="1"/>
              <a:t>vaccinazione</a:t>
            </a:r>
            <a:r>
              <a:rPr lang="en-GB" sz="1200" dirty="0"/>
              <a:t> </a:t>
            </a:r>
            <a:r>
              <a:rPr lang="en-GB" sz="1200" dirty="0" err="1"/>
              <a:t>consultando</a:t>
            </a:r>
            <a:r>
              <a:rPr lang="en-GB" sz="1200" dirty="0"/>
              <a:t> https://ecdc.europa.eu/en/measles</a:t>
            </a:r>
          </a:p>
        </p:txBody>
      </p:sp>
      <p:pic>
        <p:nvPicPr>
          <p:cNvPr id="47" name="Picture 2" descr="C:\Users\maiozzi_pietro\Desktop\Paolo dancona VACCINI\medico ver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58" y="1204347"/>
            <a:ext cx="2994658" cy="29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9"/>
          <p:cNvGrpSpPr/>
          <p:nvPr/>
        </p:nvGrpSpPr>
        <p:grpSpPr>
          <a:xfrm rot="1222353">
            <a:off x="4501072" y="933185"/>
            <a:ext cx="796076" cy="702629"/>
            <a:chOff x="4942924" y="2903513"/>
            <a:chExt cx="533275" cy="470677"/>
          </a:xfrm>
          <a:solidFill>
            <a:schemeClr val="accent1"/>
          </a:solidFill>
        </p:grpSpPr>
        <p:sp>
          <p:nvSpPr>
            <p:cNvPr id="49" name="Rectangle 10"/>
            <p:cNvSpPr/>
            <p:nvPr/>
          </p:nvSpPr>
          <p:spPr>
            <a:xfrm rot="18811485">
              <a:off x="5110629" y="2978987"/>
              <a:ext cx="98698" cy="316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lowchart: Merge 5"/>
            <p:cNvSpPr/>
            <p:nvPr/>
          </p:nvSpPr>
          <p:spPr>
            <a:xfrm rot="18811485">
              <a:off x="5306358" y="3204349"/>
              <a:ext cx="100800" cy="2388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141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3727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6493" y="3727"/>
                  </a:lnTo>
                  <a:lnTo>
                    <a:pt x="5000" y="10000"/>
                  </a:lnTo>
                  <a:lnTo>
                    <a:pt x="3446" y="40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12"/>
            <p:cNvSpPr/>
            <p:nvPr/>
          </p:nvSpPr>
          <p:spPr>
            <a:xfrm rot="18811485">
              <a:off x="4915935" y="2939513"/>
              <a:ext cx="108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lowchart: Delay 13"/>
            <p:cNvSpPr/>
            <p:nvPr/>
          </p:nvSpPr>
          <p:spPr>
            <a:xfrm rot="13411485">
              <a:off x="4942924" y="2984202"/>
              <a:ext cx="153732" cy="432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14"/>
            <p:cNvSpPr/>
            <p:nvPr/>
          </p:nvSpPr>
          <p:spPr>
            <a:xfrm rot="18811485">
              <a:off x="4965700" y="3023353"/>
              <a:ext cx="17960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15"/>
          <p:cNvGrpSpPr/>
          <p:nvPr/>
        </p:nvGrpSpPr>
        <p:grpSpPr>
          <a:xfrm rot="2904136">
            <a:off x="4979763" y="847350"/>
            <a:ext cx="708173" cy="625045"/>
            <a:chOff x="4942924" y="2903513"/>
            <a:chExt cx="533275" cy="470677"/>
          </a:xfrm>
          <a:solidFill>
            <a:schemeClr val="accent1"/>
          </a:solidFill>
        </p:grpSpPr>
        <p:sp>
          <p:nvSpPr>
            <p:cNvPr id="55" name="Rectangle 16"/>
            <p:cNvSpPr/>
            <p:nvPr/>
          </p:nvSpPr>
          <p:spPr>
            <a:xfrm rot="18811485">
              <a:off x="5110629" y="2978987"/>
              <a:ext cx="98698" cy="316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lowchart: Merge 5"/>
            <p:cNvSpPr/>
            <p:nvPr/>
          </p:nvSpPr>
          <p:spPr>
            <a:xfrm rot="18811485">
              <a:off x="5306358" y="3204349"/>
              <a:ext cx="100800" cy="2388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141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3727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6493" y="3727"/>
                  </a:lnTo>
                  <a:lnTo>
                    <a:pt x="5000" y="10000"/>
                  </a:lnTo>
                  <a:lnTo>
                    <a:pt x="3446" y="40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18"/>
            <p:cNvSpPr/>
            <p:nvPr/>
          </p:nvSpPr>
          <p:spPr>
            <a:xfrm rot="18811485">
              <a:off x="4915935" y="2939513"/>
              <a:ext cx="108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lowchart: Delay 19"/>
            <p:cNvSpPr/>
            <p:nvPr/>
          </p:nvSpPr>
          <p:spPr>
            <a:xfrm rot="13411485">
              <a:off x="4942924" y="2984202"/>
              <a:ext cx="153732" cy="432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20"/>
            <p:cNvSpPr/>
            <p:nvPr/>
          </p:nvSpPr>
          <p:spPr>
            <a:xfrm rot="18811485">
              <a:off x="4965700" y="3023353"/>
              <a:ext cx="17960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TextBox 23"/>
          <p:cNvSpPr txBox="1"/>
          <p:nvPr/>
        </p:nvSpPr>
        <p:spPr>
          <a:xfrm>
            <a:off x="3775343" y="912225"/>
            <a:ext cx="453485" cy="558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400" b="1" dirty="0">
                <a:solidFill>
                  <a:srgbClr val="5B9BD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4800" dirty="0">
              <a:solidFill>
                <a:srgbClr val="5B9BD5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23"/>
          <p:cNvSpPr txBox="1"/>
          <p:nvPr/>
        </p:nvSpPr>
        <p:spPr>
          <a:xfrm>
            <a:off x="4672368" y="33607"/>
            <a:ext cx="453485" cy="558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400" b="1" dirty="0">
                <a:solidFill>
                  <a:srgbClr val="5B9BD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4800" dirty="0">
              <a:solidFill>
                <a:srgbClr val="5B9BD5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5541646" y="231454"/>
            <a:ext cx="453485" cy="558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400" b="1" dirty="0">
                <a:solidFill>
                  <a:srgbClr val="5B9BD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4800" dirty="0">
              <a:solidFill>
                <a:srgbClr val="5B9BD5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39326"/>
          <a:stretch/>
        </p:blipFill>
        <p:spPr bwMode="auto">
          <a:xfrm>
            <a:off x="10376807" y="-47297"/>
            <a:ext cx="5633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0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-11834" y="4507967"/>
            <a:ext cx="12192000" cy="23500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GB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Sezione</a:t>
            </a: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</a:t>
            </a:r>
            <a:b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Immunità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popolazione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12680057">
            <a:off x="-174154" y="-336886"/>
            <a:ext cx="894960" cy="1470313"/>
          </a:xfrm>
          <a:custGeom>
            <a:avLst/>
            <a:gdLst>
              <a:gd name="connsiteX0" fmla="*/ 0 w 2757070"/>
              <a:gd name="connsiteY0" fmla="*/ 2376784 h 2376784"/>
              <a:gd name="connsiteX1" fmla="*/ 1378535 w 2757070"/>
              <a:gd name="connsiteY1" fmla="*/ 0 h 2376784"/>
              <a:gd name="connsiteX2" fmla="*/ 2757070 w 2757070"/>
              <a:gd name="connsiteY2" fmla="*/ 2376784 h 2376784"/>
              <a:gd name="connsiteX3" fmla="*/ 0 w 2757070"/>
              <a:gd name="connsiteY3" fmla="*/ 2376784 h 2376784"/>
              <a:gd name="connsiteX0" fmla="*/ 0 w 2795703"/>
              <a:gd name="connsiteY0" fmla="*/ 2376784 h 2705153"/>
              <a:gd name="connsiteX1" fmla="*/ 1378535 w 2795703"/>
              <a:gd name="connsiteY1" fmla="*/ 0 h 2705153"/>
              <a:gd name="connsiteX2" fmla="*/ 2795703 w 2795703"/>
              <a:gd name="connsiteY2" fmla="*/ 2705153 h 2705153"/>
              <a:gd name="connsiteX3" fmla="*/ 0 w 2795703"/>
              <a:gd name="connsiteY3" fmla="*/ 2376784 h 2705153"/>
              <a:gd name="connsiteX0" fmla="*/ 0 w 2795703"/>
              <a:gd name="connsiteY0" fmla="*/ 2092438 h 2420807"/>
              <a:gd name="connsiteX1" fmla="*/ 228996 w 2795703"/>
              <a:gd name="connsiteY1" fmla="*/ 0 h 2420807"/>
              <a:gd name="connsiteX2" fmla="*/ 2795703 w 2795703"/>
              <a:gd name="connsiteY2" fmla="*/ 2420807 h 2420807"/>
              <a:gd name="connsiteX3" fmla="*/ 0 w 2795703"/>
              <a:gd name="connsiteY3" fmla="*/ 2092438 h 2420807"/>
              <a:gd name="connsiteX0" fmla="*/ 0 w 1761235"/>
              <a:gd name="connsiteY0" fmla="*/ 2092438 h 2300850"/>
              <a:gd name="connsiteX1" fmla="*/ 228996 w 1761235"/>
              <a:gd name="connsiteY1" fmla="*/ 0 h 2300850"/>
              <a:gd name="connsiteX2" fmla="*/ 1761235 w 1761235"/>
              <a:gd name="connsiteY2" fmla="*/ 2300850 h 2300850"/>
              <a:gd name="connsiteX3" fmla="*/ 0 w 1761235"/>
              <a:gd name="connsiteY3" fmla="*/ 2092438 h 2300850"/>
              <a:gd name="connsiteX0" fmla="*/ 0 w 1761235"/>
              <a:gd name="connsiteY0" fmla="*/ 1519561 h 1727973"/>
              <a:gd name="connsiteX1" fmla="*/ 171089 w 1761235"/>
              <a:gd name="connsiteY1" fmla="*/ 0 h 1727973"/>
              <a:gd name="connsiteX2" fmla="*/ 1761235 w 1761235"/>
              <a:gd name="connsiteY2" fmla="*/ 1727973 h 1727973"/>
              <a:gd name="connsiteX3" fmla="*/ 0 w 1761235"/>
              <a:gd name="connsiteY3" fmla="*/ 1519561 h 1727973"/>
              <a:gd name="connsiteX0" fmla="*/ 0 w 1176963"/>
              <a:gd name="connsiteY0" fmla="*/ 1519561 h 1660143"/>
              <a:gd name="connsiteX1" fmla="*/ 171089 w 1176963"/>
              <a:gd name="connsiteY1" fmla="*/ 0 h 1660143"/>
              <a:gd name="connsiteX2" fmla="*/ 1176963 w 1176963"/>
              <a:gd name="connsiteY2" fmla="*/ 1660143 h 1660143"/>
              <a:gd name="connsiteX3" fmla="*/ 0 w 1176963"/>
              <a:gd name="connsiteY3" fmla="*/ 1519561 h 1660143"/>
              <a:gd name="connsiteX0" fmla="*/ 0 w 1176963"/>
              <a:gd name="connsiteY0" fmla="*/ 972109 h 1112691"/>
              <a:gd name="connsiteX1" fmla="*/ 499652 w 1176963"/>
              <a:gd name="connsiteY1" fmla="*/ 0 h 1112691"/>
              <a:gd name="connsiteX2" fmla="*/ 1176963 w 1176963"/>
              <a:gd name="connsiteY2" fmla="*/ 1112691 h 1112691"/>
              <a:gd name="connsiteX3" fmla="*/ 0 w 1176963"/>
              <a:gd name="connsiteY3" fmla="*/ 972109 h 1112691"/>
              <a:gd name="connsiteX0" fmla="*/ 0 w 875686"/>
              <a:gd name="connsiteY0" fmla="*/ 1642952 h 1642952"/>
              <a:gd name="connsiteX1" fmla="*/ 198375 w 875686"/>
              <a:gd name="connsiteY1" fmla="*/ 0 h 1642952"/>
              <a:gd name="connsiteX2" fmla="*/ 875686 w 875686"/>
              <a:gd name="connsiteY2" fmla="*/ 1112691 h 1642952"/>
              <a:gd name="connsiteX3" fmla="*/ 0 w 875686"/>
              <a:gd name="connsiteY3" fmla="*/ 1642952 h 1642952"/>
              <a:gd name="connsiteX0" fmla="*/ 0 w 875686"/>
              <a:gd name="connsiteY0" fmla="*/ 1440284 h 1440284"/>
              <a:gd name="connsiteX1" fmla="*/ 311926 w 875686"/>
              <a:gd name="connsiteY1" fmla="*/ 0 h 1440284"/>
              <a:gd name="connsiteX2" fmla="*/ 875686 w 875686"/>
              <a:gd name="connsiteY2" fmla="*/ 910023 h 1440284"/>
              <a:gd name="connsiteX3" fmla="*/ 0 w 875686"/>
              <a:gd name="connsiteY3" fmla="*/ 1440284 h 14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86" h="1440284">
                <a:moveTo>
                  <a:pt x="0" y="1440284"/>
                </a:moveTo>
                <a:lnTo>
                  <a:pt x="311926" y="0"/>
                </a:lnTo>
                <a:lnTo>
                  <a:pt x="875686" y="910023"/>
                </a:lnTo>
                <a:lnTo>
                  <a:pt x="0" y="14402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grpSp>
        <p:nvGrpSpPr>
          <p:cNvPr id="23" name="Gruppo 22"/>
          <p:cNvGrpSpPr/>
          <p:nvPr/>
        </p:nvGrpSpPr>
        <p:grpSpPr>
          <a:xfrm>
            <a:off x="4809585" y="823328"/>
            <a:ext cx="3003676" cy="3305521"/>
            <a:chOff x="4337794" y="594264"/>
            <a:chExt cx="3404221" cy="3746317"/>
          </a:xfrm>
        </p:grpSpPr>
        <p:pic>
          <p:nvPicPr>
            <p:cNvPr id="24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26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28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0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26"/>
          <a:stretch/>
        </p:blipFill>
        <p:spPr bwMode="auto">
          <a:xfrm>
            <a:off x="9281982" y="-47297"/>
            <a:ext cx="165816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"/>
    </mc:Choice>
    <mc:Fallback xmlns="">
      <p:transition spd="slow" advClick="0" advTm="4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35392" y="2503694"/>
            <a:ext cx="1544244" cy="1544244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TextBox 179"/>
          <p:cNvSpPr txBox="1"/>
          <p:nvPr/>
        </p:nvSpPr>
        <p:spPr>
          <a:xfrm>
            <a:off x="0" y="4032000"/>
            <a:ext cx="1219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Immunità</a:t>
            </a:r>
            <a:r>
              <a:rPr lang="en-GB" sz="40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di </a:t>
            </a:r>
            <a:r>
              <a:rPr lang="en-GB" sz="40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popolazione</a:t>
            </a:r>
            <a:endParaRPr lang="en-GB" sz="40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28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Neonati</a:t>
            </a:r>
            <a:r>
              <a:rPr lang="en-GB" sz="2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sz="28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lattanti</a:t>
            </a:r>
            <a:r>
              <a:rPr lang="en-GB" sz="2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GB" sz="2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troppo</a:t>
            </a:r>
            <a:r>
              <a:rPr lang="en-GB" sz="2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piccoli</a:t>
            </a:r>
            <a:r>
              <a:rPr lang="en-GB" sz="2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GB" sz="2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en-GB" sz="28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essere</a:t>
            </a:r>
            <a:r>
              <a:rPr lang="en-GB" sz="2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vaccinati</a:t>
            </a:r>
            <a:r>
              <a:rPr lang="en-GB" sz="2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</a:t>
            </a:r>
            <a:r>
              <a:rPr lang="en-GB" sz="2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GB" sz="2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morbillo</a:t>
            </a:r>
            <a:r>
              <a:rPr lang="en-GB" sz="2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ctr">
              <a:spcAft>
                <a:spcPts val="1200"/>
              </a:spcAft>
            </a:pPr>
            <a:r>
              <a:rPr lang="en-GB" sz="28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Proteggeteli</a:t>
            </a:r>
            <a:r>
              <a:rPr lang="en-GB" sz="28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vaccinando</a:t>
            </a:r>
            <a:r>
              <a:rPr lang="en-GB" sz="2800" b="1" dirty="0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lang="en-GB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stesso</a:t>
            </a:r>
            <a:r>
              <a:rPr lang="en-GB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tuoi</a:t>
            </a:r>
            <a:r>
              <a:rPr lang="en-GB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cari</a:t>
            </a:r>
            <a:r>
              <a:rPr lang="en-GB" sz="28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125" name="Gruppo 124"/>
          <p:cNvGrpSpPr/>
          <p:nvPr/>
        </p:nvGrpSpPr>
        <p:grpSpPr>
          <a:xfrm>
            <a:off x="237586" y="221953"/>
            <a:ext cx="1875569" cy="2064048"/>
            <a:chOff x="4337794" y="594264"/>
            <a:chExt cx="3404221" cy="3746317"/>
          </a:xfrm>
        </p:grpSpPr>
        <p:pic>
          <p:nvPicPr>
            <p:cNvPr id="126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Immagine 1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128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135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9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130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2887797" y="677933"/>
            <a:ext cx="2194248" cy="2723569"/>
            <a:chOff x="2800446" y="1713325"/>
            <a:chExt cx="1573359" cy="1952902"/>
          </a:xfrm>
        </p:grpSpPr>
        <p:pic>
          <p:nvPicPr>
            <p:cNvPr id="179" name="Picture 2" descr="C:\Users\maiozzi_pietro\Desktop\Paolo dancona VACCINI\medico verd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446" y="2092868"/>
              <a:ext cx="1573359" cy="157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1" name="Group 9"/>
            <p:cNvGrpSpPr/>
            <p:nvPr/>
          </p:nvGrpSpPr>
          <p:grpSpPr>
            <a:xfrm rot="1222353">
              <a:off x="3306191" y="1713325"/>
              <a:ext cx="418249" cy="369153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18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7" name="Group 15"/>
            <p:cNvGrpSpPr/>
            <p:nvPr/>
          </p:nvGrpSpPr>
          <p:grpSpPr>
            <a:xfrm rot="2904136">
              <a:off x="3660581" y="1803952"/>
              <a:ext cx="372066" cy="328391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188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3" name="Gruppo 192"/>
          <p:cNvGrpSpPr/>
          <p:nvPr/>
        </p:nvGrpSpPr>
        <p:grpSpPr>
          <a:xfrm>
            <a:off x="8081723" y="1104974"/>
            <a:ext cx="2828825" cy="2318110"/>
            <a:chOff x="4344658" y="796915"/>
            <a:chExt cx="3937297" cy="3226459"/>
          </a:xfrm>
        </p:grpSpPr>
        <p:pic>
          <p:nvPicPr>
            <p:cNvPr id="194" name="Picture 2" descr="C:\Users\maiozzi_pietro\Desktop\Paolo dancona VACCINI\bambina verd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658" y="796915"/>
              <a:ext cx="3226459" cy="322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5" name="Group 9"/>
            <p:cNvGrpSpPr/>
            <p:nvPr/>
          </p:nvGrpSpPr>
          <p:grpSpPr>
            <a:xfrm rot="5400000">
              <a:off x="7236275" y="895522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20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" name="Group 15"/>
            <p:cNvGrpSpPr/>
            <p:nvPr/>
          </p:nvGrpSpPr>
          <p:grpSpPr>
            <a:xfrm rot="7081783">
              <a:off x="7526173" y="140812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19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8194" name="Picture 2" descr="C:\Users\maiozzi_pietro\Desktop\Paolo dancona VACCINI\neonato bian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1089">
            <a:off x="5491486" y="2759788"/>
            <a:ext cx="1032055" cy="10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283012" y="2325419"/>
            <a:ext cx="2365381" cy="2901552"/>
            <a:chOff x="283012" y="2325419"/>
            <a:chExt cx="2365381" cy="2901552"/>
          </a:xfrm>
        </p:grpSpPr>
        <p:pic>
          <p:nvPicPr>
            <p:cNvPr id="8195" name="Picture 3" descr="C:\Users\maiozzi_pietro\Desktop\Paolo dancona VACCINI\vecchio verd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12" y="2879547"/>
              <a:ext cx="2347425" cy="2347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7" name="Group 9"/>
            <p:cNvGrpSpPr/>
            <p:nvPr/>
          </p:nvGrpSpPr>
          <p:grpSpPr>
            <a:xfrm rot="1222353">
              <a:off x="1555720" y="2325419"/>
              <a:ext cx="847592" cy="74809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208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3" name="Group 15"/>
            <p:cNvGrpSpPr/>
            <p:nvPr/>
          </p:nvGrpSpPr>
          <p:grpSpPr>
            <a:xfrm rot="2904136">
              <a:off x="1938646" y="2506226"/>
              <a:ext cx="754002" cy="665493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214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9" name="Gruppo 218"/>
          <p:cNvGrpSpPr/>
          <p:nvPr/>
        </p:nvGrpSpPr>
        <p:grpSpPr>
          <a:xfrm rot="3066857">
            <a:off x="6003654" y="359181"/>
            <a:ext cx="1875569" cy="2064048"/>
            <a:chOff x="4337794" y="594264"/>
            <a:chExt cx="3404221" cy="3746317"/>
          </a:xfrm>
        </p:grpSpPr>
        <p:pic>
          <p:nvPicPr>
            <p:cNvPr id="220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1" name="Immagine 2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222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229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3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224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4" name="Gruppo 233"/>
          <p:cNvGrpSpPr/>
          <p:nvPr/>
        </p:nvGrpSpPr>
        <p:grpSpPr>
          <a:xfrm rot="1648700">
            <a:off x="9904245" y="3314433"/>
            <a:ext cx="1724884" cy="2115871"/>
            <a:chOff x="283012" y="2325419"/>
            <a:chExt cx="2365381" cy="2901552"/>
          </a:xfrm>
        </p:grpSpPr>
        <p:pic>
          <p:nvPicPr>
            <p:cNvPr id="235" name="Picture 3" descr="C:\Users\maiozzi_pietro\Desktop\Paolo dancona VACCINI\vecchio verd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12" y="2879547"/>
              <a:ext cx="2347425" cy="2347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6" name="Group 9"/>
            <p:cNvGrpSpPr/>
            <p:nvPr/>
          </p:nvGrpSpPr>
          <p:grpSpPr>
            <a:xfrm rot="1222353">
              <a:off x="1555720" y="2325419"/>
              <a:ext cx="847592" cy="74809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243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7" name="Group 15"/>
            <p:cNvGrpSpPr/>
            <p:nvPr/>
          </p:nvGrpSpPr>
          <p:grpSpPr>
            <a:xfrm rot="2904136">
              <a:off x="1938646" y="2506226"/>
              <a:ext cx="754002" cy="665493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238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92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26"/>
          <a:stretch/>
        </p:blipFill>
        <p:spPr bwMode="auto">
          <a:xfrm>
            <a:off x="9281982" y="-47297"/>
            <a:ext cx="165816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5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TextBox 3143"/>
          <p:cNvSpPr txBox="1"/>
          <p:nvPr/>
        </p:nvSpPr>
        <p:spPr>
          <a:xfrm>
            <a:off x="-41416" y="4042756"/>
            <a:ext cx="12233415" cy="2851938"/>
          </a:xfrm>
          <a:prstGeom prst="rect">
            <a:avLst/>
          </a:prstGeom>
          <a:solidFill>
            <a:srgbClr val="FFDA3B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GB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45" name="TextBox 3144"/>
          <p:cNvSpPr txBox="1"/>
          <p:nvPr/>
        </p:nvSpPr>
        <p:spPr>
          <a:xfrm>
            <a:off x="0" y="4320528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Immunità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di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popolazione</a:t>
            </a:r>
            <a:endParaRPr lang="en-GB" sz="44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>
              <a:spcAft>
                <a:spcPts val="1200"/>
              </a:spcAft>
            </a:pP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Proteggi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stesso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altri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3200" b="1" dirty="0" err="1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stesso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tuoi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cari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3146" name="TextBox 3145"/>
          <p:cNvSpPr txBox="1"/>
          <p:nvPr/>
        </p:nvSpPr>
        <p:spPr>
          <a:xfrm>
            <a:off x="0" y="6480000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 err="1"/>
              <a:t>Neonati</a:t>
            </a:r>
            <a:r>
              <a:rPr lang="en-GB" sz="1200" dirty="0"/>
              <a:t> e </a:t>
            </a:r>
            <a:r>
              <a:rPr lang="en-GB" sz="1200" dirty="0" err="1"/>
              <a:t>lattanti</a:t>
            </a:r>
            <a:r>
              <a:rPr lang="en-GB" sz="1200" dirty="0"/>
              <a:t> </a:t>
            </a:r>
            <a:r>
              <a:rPr lang="en-GB" sz="1200" dirty="0" err="1"/>
              <a:t>sono</a:t>
            </a:r>
            <a:r>
              <a:rPr lang="en-GB" sz="1200" dirty="0"/>
              <a:t> </a:t>
            </a:r>
            <a:r>
              <a:rPr lang="en-GB" sz="1200" dirty="0" err="1"/>
              <a:t>troppo</a:t>
            </a:r>
            <a:r>
              <a:rPr lang="en-GB" sz="1200" dirty="0"/>
              <a:t> piccolo per </a:t>
            </a:r>
            <a:r>
              <a:rPr lang="en-GB" sz="1200" dirty="0" err="1"/>
              <a:t>vaccinarsi</a:t>
            </a:r>
            <a:r>
              <a:rPr lang="en-GB" sz="1200" dirty="0"/>
              <a:t> </a:t>
            </a:r>
            <a:r>
              <a:rPr lang="en-GB" sz="1200" dirty="0" err="1"/>
              <a:t>contro</a:t>
            </a:r>
            <a:r>
              <a:rPr lang="en-GB" sz="1200" dirty="0"/>
              <a:t> </a:t>
            </a:r>
            <a:r>
              <a:rPr lang="en-GB" sz="1200" dirty="0" err="1"/>
              <a:t>il</a:t>
            </a:r>
            <a:r>
              <a:rPr lang="en-GB" sz="1200" dirty="0"/>
              <a:t> </a:t>
            </a:r>
            <a:r>
              <a:rPr lang="en-GB" sz="1200" dirty="0" err="1"/>
              <a:t>morbillo</a:t>
            </a:r>
            <a:r>
              <a:rPr lang="en-GB" sz="1200" dirty="0"/>
              <a:t>.</a:t>
            </a:r>
          </a:p>
        </p:txBody>
      </p:sp>
      <p:grpSp>
        <p:nvGrpSpPr>
          <p:cNvPr id="3147" name="Gruppo 3146"/>
          <p:cNvGrpSpPr/>
          <p:nvPr/>
        </p:nvGrpSpPr>
        <p:grpSpPr>
          <a:xfrm>
            <a:off x="228216" y="170942"/>
            <a:ext cx="1072446" cy="1180218"/>
            <a:chOff x="4337794" y="594264"/>
            <a:chExt cx="3404221" cy="3746317"/>
          </a:xfrm>
        </p:grpSpPr>
        <p:pic>
          <p:nvPicPr>
            <p:cNvPr id="314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9" name="Immagine 31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15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5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5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5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162" name="Gruppo 3161"/>
          <p:cNvGrpSpPr/>
          <p:nvPr/>
        </p:nvGrpSpPr>
        <p:grpSpPr>
          <a:xfrm>
            <a:off x="1588314" y="170942"/>
            <a:ext cx="1072446" cy="1180218"/>
            <a:chOff x="4337794" y="594264"/>
            <a:chExt cx="3404221" cy="3746317"/>
          </a:xfrm>
        </p:grpSpPr>
        <p:pic>
          <p:nvPicPr>
            <p:cNvPr id="316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4" name="Immagine 31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16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7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6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6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177" name="Gruppo 3176"/>
          <p:cNvGrpSpPr/>
          <p:nvPr/>
        </p:nvGrpSpPr>
        <p:grpSpPr>
          <a:xfrm>
            <a:off x="2923786" y="170942"/>
            <a:ext cx="1072446" cy="1180218"/>
            <a:chOff x="4337794" y="594264"/>
            <a:chExt cx="3404221" cy="3746317"/>
          </a:xfrm>
        </p:grpSpPr>
        <p:pic>
          <p:nvPicPr>
            <p:cNvPr id="317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9" name="Immagine 31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18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8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8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8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192" name="Gruppo 3191"/>
          <p:cNvGrpSpPr/>
          <p:nvPr/>
        </p:nvGrpSpPr>
        <p:grpSpPr>
          <a:xfrm>
            <a:off x="4275258" y="170942"/>
            <a:ext cx="1072446" cy="1180218"/>
            <a:chOff x="4337794" y="594264"/>
            <a:chExt cx="3404221" cy="3746317"/>
          </a:xfrm>
        </p:grpSpPr>
        <p:pic>
          <p:nvPicPr>
            <p:cNvPr id="319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94" name="Immagine 3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19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0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9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9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07" name="Gruppo 3206"/>
          <p:cNvGrpSpPr/>
          <p:nvPr/>
        </p:nvGrpSpPr>
        <p:grpSpPr>
          <a:xfrm>
            <a:off x="5610730" y="170942"/>
            <a:ext cx="1072446" cy="1180218"/>
            <a:chOff x="4337794" y="594264"/>
            <a:chExt cx="3404221" cy="3746317"/>
          </a:xfrm>
        </p:grpSpPr>
        <p:pic>
          <p:nvPicPr>
            <p:cNvPr id="320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09" name="Immagine 320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21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1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1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1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22" name="Gruppo 3221"/>
          <p:cNvGrpSpPr/>
          <p:nvPr/>
        </p:nvGrpSpPr>
        <p:grpSpPr>
          <a:xfrm>
            <a:off x="6970828" y="170942"/>
            <a:ext cx="1072446" cy="1180218"/>
            <a:chOff x="4337794" y="594264"/>
            <a:chExt cx="3404221" cy="3746317"/>
          </a:xfrm>
        </p:grpSpPr>
        <p:pic>
          <p:nvPicPr>
            <p:cNvPr id="322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24" name="Immagine 32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22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3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2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2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37" name="Gruppo 3236"/>
          <p:cNvGrpSpPr/>
          <p:nvPr/>
        </p:nvGrpSpPr>
        <p:grpSpPr>
          <a:xfrm>
            <a:off x="8297674" y="170942"/>
            <a:ext cx="1072446" cy="1180218"/>
            <a:chOff x="4337794" y="594264"/>
            <a:chExt cx="3404221" cy="3746317"/>
          </a:xfrm>
        </p:grpSpPr>
        <p:pic>
          <p:nvPicPr>
            <p:cNvPr id="323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39" name="Immagine 32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24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4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4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4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52" name="Gruppo 3251"/>
          <p:cNvGrpSpPr/>
          <p:nvPr/>
        </p:nvGrpSpPr>
        <p:grpSpPr>
          <a:xfrm>
            <a:off x="9640520" y="170942"/>
            <a:ext cx="1072446" cy="1180218"/>
            <a:chOff x="4337794" y="594264"/>
            <a:chExt cx="3404221" cy="3746317"/>
          </a:xfrm>
        </p:grpSpPr>
        <p:pic>
          <p:nvPicPr>
            <p:cNvPr id="325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4" name="Immagine 32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25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6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5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5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67" name="Gruppo 3266"/>
          <p:cNvGrpSpPr/>
          <p:nvPr/>
        </p:nvGrpSpPr>
        <p:grpSpPr>
          <a:xfrm>
            <a:off x="10966338" y="170942"/>
            <a:ext cx="1072446" cy="1180218"/>
            <a:chOff x="4337794" y="594264"/>
            <a:chExt cx="3404221" cy="3746317"/>
          </a:xfrm>
        </p:grpSpPr>
        <p:pic>
          <p:nvPicPr>
            <p:cNvPr id="326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9" name="Immagine 32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27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7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7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7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82" name="Gruppo 3281"/>
          <p:cNvGrpSpPr/>
          <p:nvPr/>
        </p:nvGrpSpPr>
        <p:grpSpPr>
          <a:xfrm>
            <a:off x="237347" y="1450080"/>
            <a:ext cx="1072446" cy="1180218"/>
            <a:chOff x="4337794" y="594264"/>
            <a:chExt cx="3404221" cy="3746317"/>
          </a:xfrm>
        </p:grpSpPr>
        <p:pic>
          <p:nvPicPr>
            <p:cNvPr id="328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" name="Immagine 32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28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9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8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8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97" name="Gruppo 3296"/>
          <p:cNvGrpSpPr/>
          <p:nvPr/>
        </p:nvGrpSpPr>
        <p:grpSpPr>
          <a:xfrm>
            <a:off x="1597445" y="1450080"/>
            <a:ext cx="1072446" cy="1180218"/>
            <a:chOff x="4337794" y="594264"/>
            <a:chExt cx="3404221" cy="3746317"/>
          </a:xfrm>
        </p:grpSpPr>
        <p:pic>
          <p:nvPicPr>
            <p:cNvPr id="329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99" name="Immagine 329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30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0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0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0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12" name="Gruppo 3311"/>
          <p:cNvGrpSpPr/>
          <p:nvPr/>
        </p:nvGrpSpPr>
        <p:grpSpPr>
          <a:xfrm>
            <a:off x="2932917" y="1450080"/>
            <a:ext cx="1072446" cy="1180218"/>
            <a:chOff x="4337794" y="594264"/>
            <a:chExt cx="3404221" cy="3746317"/>
          </a:xfrm>
        </p:grpSpPr>
        <p:pic>
          <p:nvPicPr>
            <p:cNvPr id="331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14" name="Immagine 33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31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2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1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1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27" name="Gruppo 3326"/>
          <p:cNvGrpSpPr/>
          <p:nvPr/>
        </p:nvGrpSpPr>
        <p:grpSpPr>
          <a:xfrm>
            <a:off x="4284389" y="1450080"/>
            <a:ext cx="1072446" cy="1180218"/>
            <a:chOff x="4337794" y="594264"/>
            <a:chExt cx="3404221" cy="3746317"/>
          </a:xfrm>
        </p:grpSpPr>
        <p:pic>
          <p:nvPicPr>
            <p:cNvPr id="332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29" name="Immagine 33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33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3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3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3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57" name="Gruppo 3356"/>
          <p:cNvGrpSpPr/>
          <p:nvPr/>
        </p:nvGrpSpPr>
        <p:grpSpPr>
          <a:xfrm>
            <a:off x="6979959" y="1450080"/>
            <a:ext cx="1072446" cy="1180218"/>
            <a:chOff x="4337794" y="594264"/>
            <a:chExt cx="3404221" cy="3746317"/>
          </a:xfrm>
        </p:grpSpPr>
        <p:pic>
          <p:nvPicPr>
            <p:cNvPr id="335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59" name="Immagine 33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36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6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6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6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72" name="Gruppo 3371"/>
          <p:cNvGrpSpPr/>
          <p:nvPr/>
        </p:nvGrpSpPr>
        <p:grpSpPr>
          <a:xfrm>
            <a:off x="8306805" y="1450080"/>
            <a:ext cx="1072446" cy="1180218"/>
            <a:chOff x="4337794" y="594264"/>
            <a:chExt cx="3404221" cy="3746317"/>
          </a:xfrm>
        </p:grpSpPr>
        <p:pic>
          <p:nvPicPr>
            <p:cNvPr id="337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4" name="Immagine 337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37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8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7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7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87" name="Gruppo 3386"/>
          <p:cNvGrpSpPr/>
          <p:nvPr/>
        </p:nvGrpSpPr>
        <p:grpSpPr>
          <a:xfrm>
            <a:off x="9649651" y="1450080"/>
            <a:ext cx="1072446" cy="1180218"/>
            <a:chOff x="4337794" y="594264"/>
            <a:chExt cx="3404221" cy="3746317"/>
          </a:xfrm>
        </p:grpSpPr>
        <p:pic>
          <p:nvPicPr>
            <p:cNvPr id="338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9" name="Immagine 338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39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9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9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9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02" name="Gruppo 3401"/>
          <p:cNvGrpSpPr/>
          <p:nvPr/>
        </p:nvGrpSpPr>
        <p:grpSpPr>
          <a:xfrm>
            <a:off x="10975469" y="1450080"/>
            <a:ext cx="1072446" cy="1180218"/>
            <a:chOff x="4337794" y="594264"/>
            <a:chExt cx="3404221" cy="3746317"/>
          </a:xfrm>
        </p:grpSpPr>
        <p:pic>
          <p:nvPicPr>
            <p:cNvPr id="340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04" name="Immagine 34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40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1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0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0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17" name="Gruppo 3416"/>
          <p:cNvGrpSpPr/>
          <p:nvPr/>
        </p:nvGrpSpPr>
        <p:grpSpPr>
          <a:xfrm>
            <a:off x="237443" y="2749803"/>
            <a:ext cx="1072446" cy="1180218"/>
            <a:chOff x="4337794" y="594264"/>
            <a:chExt cx="3404221" cy="3746317"/>
          </a:xfrm>
        </p:grpSpPr>
        <p:pic>
          <p:nvPicPr>
            <p:cNvPr id="341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19" name="Immagine 34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42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2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2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2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32" name="Gruppo 3431"/>
          <p:cNvGrpSpPr/>
          <p:nvPr/>
        </p:nvGrpSpPr>
        <p:grpSpPr>
          <a:xfrm>
            <a:off x="1597541" y="2749803"/>
            <a:ext cx="1072446" cy="1180218"/>
            <a:chOff x="4337794" y="594264"/>
            <a:chExt cx="3404221" cy="3746317"/>
          </a:xfrm>
        </p:grpSpPr>
        <p:pic>
          <p:nvPicPr>
            <p:cNvPr id="343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34" name="Immagine 34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43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4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3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3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47" name="Gruppo 3446"/>
          <p:cNvGrpSpPr/>
          <p:nvPr/>
        </p:nvGrpSpPr>
        <p:grpSpPr>
          <a:xfrm>
            <a:off x="2933013" y="2749803"/>
            <a:ext cx="1072446" cy="1180218"/>
            <a:chOff x="4337794" y="594264"/>
            <a:chExt cx="3404221" cy="3746317"/>
          </a:xfrm>
        </p:grpSpPr>
        <p:pic>
          <p:nvPicPr>
            <p:cNvPr id="344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49" name="Immagine 34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45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5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5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5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62" name="Gruppo 3461"/>
          <p:cNvGrpSpPr/>
          <p:nvPr/>
        </p:nvGrpSpPr>
        <p:grpSpPr>
          <a:xfrm>
            <a:off x="4284485" y="2749803"/>
            <a:ext cx="1072446" cy="1180218"/>
            <a:chOff x="4337794" y="594264"/>
            <a:chExt cx="3404221" cy="3746317"/>
          </a:xfrm>
        </p:grpSpPr>
        <p:pic>
          <p:nvPicPr>
            <p:cNvPr id="346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64" name="Immagine 34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46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7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6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6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77" name="Gruppo 3476"/>
          <p:cNvGrpSpPr/>
          <p:nvPr/>
        </p:nvGrpSpPr>
        <p:grpSpPr>
          <a:xfrm>
            <a:off x="5619957" y="2749803"/>
            <a:ext cx="1072446" cy="1180218"/>
            <a:chOff x="4337794" y="594264"/>
            <a:chExt cx="3404221" cy="3746317"/>
          </a:xfrm>
        </p:grpSpPr>
        <p:pic>
          <p:nvPicPr>
            <p:cNvPr id="347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9" name="Immagine 34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48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8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8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8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92" name="Gruppo 3491"/>
          <p:cNvGrpSpPr/>
          <p:nvPr/>
        </p:nvGrpSpPr>
        <p:grpSpPr>
          <a:xfrm>
            <a:off x="6980055" y="2749803"/>
            <a:ext cx="1072446" cy="1180218"/>
            <a:chOff x="4337794" y="594264"/>
            <a:chExt cx="3404221" cy="3746317"/>
          </a:xfrm>
        </p:grpSpPr>
        <p:pic>
          <p:nvPicPr>
            <p:cNvPr id="349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4" name="Immagine 34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49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0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9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9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07" name="Gruppo 3506"/>
          <p:cNvGrpSpPr/>
          <p:nvPr/>
        </p:nvGrpSpPr>
        <p:grpSpPr>
          <a:xfrm>
            <a:off x="8306901" y="2749803"/>
            <a:ext cx="1072446" cy="1180218"/>
            <a:chOff x="4337794" y="594264"/>
            <a:chExt cx="3404221" cy="3746317"/>
          </a:xfrm>
        </p:grpSpPr>
        <p:pic>
          <p:nvPicPr>
            <p:cNvPr id="350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9" name="Immagine 350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51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1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1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1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22" name="Gruppo 3521"/>
          <p:cNvGrpSpPr/>
          <p:nvPr/>
        </p:nvGrpSpPr>
        <p:grpSpPr>
          <a:xfrm>
            <a:off x="9649747" y="2749803"/>
            <a:ext cx="1072446" cy="1180218"/>
            <a:chOff x="4337794" y="594264"/>
            <a:chExt cx="3404221" cy="3746317"/>
          </a:xfrm>
        </p:grpSpPr>
        <p:pic>
          <p:nvPicPr>
            <p:cNvPr id="352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24" name="Immagine 35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52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3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2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2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37" name="Gruppo 3536"/>
          <p:cNvGrpSpPr/>
          <p:nvPr/>
        </p:nvGrpSpPr>
        <p:grpSpPr>
          <a:xfrm>
            <a:off x="10975565" y="2749803"/>
            <a:ext cx="1072446" cy="1180218"/>
            <a:chOff x="4337794" y="594264"/>
            <a:chExt cx="3404221" cy="3746317"/>
          </a:xfrm>
        </p:grpSpPr>
        <p:pic>
          <p:nvPicPr>
            <p:cNvPr id="353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39" name="Immagine 35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54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4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4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4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9218" name="Picture 2" descr="C:\Users\maiozzi_pietro\Desktop\Paolo dancona VACCINI\donna bian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15" y="1753141"/>
            <a:ext cx="794477" cy="79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"/>
    </mc:Choice>
    <mc:Fallback xmlns="">
      <p:transition spd="slow" advClick="0" advTm="4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4" name="Gruppo 3143"/>
          <p:cNvGrpSpPr/>
          <p:nvPr/>
        </p:nvGrpSpPr>
        <p:grpSpPr>
          <a:xfrm>
            <a:off x="237347" y="1544966"/>
            <a:ext cx="1072446" cy="1180218"/>
            <a:chOff x="4337794" y="594264"/>
            <a:chExt cx="3404221" cy="3746317"/>
          </a:xfrm>
        </p:grpSpPr>
        <p:pic>
          <p:nvPicPr>
            <p:cNvPr id="3145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6" name="Immagine 31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147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5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50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51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162" name="Gruppo 3161"/>
          <p:cNvGrpSpPr/>
          <p:nvPr/>
        </p:nvGrpSpPr>
        <p:grpSpPr>
          <a:xfrm>
            <a:off x="1597445" y="1544966"/>
            <a:ext cx="1072446" cy="1180218"/>
            <a:chOff x="4337794" y="594264"/>
            <a:chExt cx="3404221" cy="3746317"/>
          </a:xfrm>
        </p:grpSpPr>
        <p:pic>
          <p:nvPicPr>
            <p:cNvPr id="316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4" name="Immagine 31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16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7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6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6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177" name="Gruppo 3176"/>
          <p:cNvGrpSpPr/>
          <p:nvPr/>
        </p:nvGrpSpPr>
        <p:grpSpPr>
          <a:xfrm>
            <a:off x="2932917" y="1544966"/>
            <a:ext cx="1072446" cy="1180218"/>
            <a:chOff x="4337794" y="594264"/>
            <a:chExt cx="3404221" cy="3746317"/>
          </a:xfrm>
        </p:grpSpPr>
        <p:pic>
          <p:nvPicPr>
            <p:cNvPr id="317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9" name="Immagine 31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18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8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8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8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192" name="Gruppo 3191"/>
          <p:cNvGrpSpPr/>
          <p:nvPr/>
        </p:nvGrpSpPr>
        <p:grpSpPr>
          <a:xfrm>
            <a:off x="4284389" y="1544966"/>
            <a:ext cx="1072446" cy="1180218"/>
            <a:chOff x="4337794" y="594264"/>
            <a:chExt cx="3404221" cy="3746317"/>
          </a:xfrm>
        </p:grpSpPr>
        <p:pic>
          <p:nvPicPr>
            <p:cNvPr id="319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94" name="Immagine 3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19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0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9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9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07" name="Gruppo 3206"/>
          <p:cNvGrpSpPr/>
          <p:nvPr/>
        </p:nvGrpSpPr>
        <p:grpSpPr>
          <a:xfrm>
            <a:off x="5619861" y="1544966"/>
            <a:ext cx="1072446" cy="1180218"/>
            <a:chOff x="4337794" y="594264"/>
            <a:chExt cx="3404221" cy="3746317"/>
          </a:xfrm>
        </p:grpSpPr>
        <p:pic>
          <p:nvPicPr>
            <p:cNvPr id="320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09" name="Immagine 320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21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1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1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1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22" name="Gruppo 3221"/>
          <p:cNvGrpSpPr/>
          <p:nvPr/>
        </p:nvGrpSpPr>
        <p:grpSpPr>
          <a:xfrm>
            <a:off x="6979959" y="1544966"/>
            <a:ext cx="1072446" cy="1180218"/>
            <a:chOff x="4337794" y="594264"/>
            <a:chExt cx="3404221" cy="3746317"/>
          </a:xfrm>
        </p:grpSpPr>
        <p:pic>
          <p:nvPicPr>
            <p:cNvPr id="322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24" name="Immagine 32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22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3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2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2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37" name="Gruppo 3236"/>
          <p:cNvGrpSpPr/>
          <p:nvPr/>
        </p:nvGrpSpPr>
        <p:grpSpPr>
          <a:xfrm>
            <a:off x="8306805" y="1544966"/>
            <a:ext cx="1072446" cy="1180218"/>
            <a:chOff x="4337794" y="594264"/>
            <a:chExt cx="3404221" cy="3746317"/>
          </a:xfrm>
        </p:grpSpPr>
        <p:pic>
          <p:nvPicPr>
            <p:cNvPr id="323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39" name="Immagine 32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24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4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4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4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52" name="Gruppo 3251"/>
          <p:cNvGrpSpPr/>
          <p:nvPr/>
        </p:nvGrpSpPr>
        <p:grpSpPr>
          <a:xfrm>
            <a:off x="9649651" y="1544966"/>
            <a:ext cx="1072446" cy="1180218"/>
            <a:chOff x="4337794" y="594264"/>
            <a:chExt cx="3404221" cy="3746317"/>
          </a:xfrm>
        </p:grpSpPr>
        <p:pic>
          <p:nvPicPr>
            <p:cNvPr id="325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4" name="Immagine 32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25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6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5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5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67" name="Gruppo 3266"/>
          <p:cNvGrpSpPr/>
          <p:nvPr/>
        </p:nvGrpSpPr>
        <p:grpSpPr>
          <a:xfrm>
            <a:off x="10975469" y="1544966"/>
            <a:ext cx="1072446" cy="1180218"/>
            <a:chOff x="4337794" y="594264"/>
            <a:chExt cx="3404221" cy="3746317"/>
          </a:xfrm>
        </p:grpSpPr>
        <p:pic>
          <p:nvPicPr>
            <p:cNvPr id="326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9" name="Immagine 32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27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7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7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7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82" name="Gruppo 3281"/>
          <p:cNvGrpSpPr/>
          <p:nvPr/>
        </p:nvGrpSpPr>
        <p:grpSpPr>
          <a:xfrm>
            <a:off x="246478" y="2824104"/>
            <a:ext cx="1072446" cy="1180218"/>
            <a:chOff x="4337794" y="594264"/>
            <a:chExt cx="3404221" cy="3746317"/>
          </a:xfrm>
        </p:grpSpPr>
        <p:pic>
          <p:nvPicPr>
            <p:cNvPr id="328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" name="Immagine 32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28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9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8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8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97" name="Gruppo 3296"/>
          <p:cNvGrpSpPr/>
          <p:nvPr/>
        </p:nvGrpSpPr>
        <p:grpSpPr>
          <a:xfrm>
            <a:off x="1606576" y="2824104"/>
            <a:ext cx="1072446" cy="1180218"/>
            <a:chOff x="4337794" y="594264"/>
            <a:chExt cx="3404221" cy="3746317"/>
          </a:xfrm>
        </p:grpSpPr>
        <p:pic>
          <p:nvPicPr>
            <p:cNvPr id="329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99" name="Immagine 329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30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0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0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0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12" name="Gruppo 3311"/>
          <p:cNvGrpSpPr/>
          <p:nvPr/>
        </p:nvGrpSpPr>
        <p:grpSpPr>
          <a:xfrm>
            <a:off x="2942048" y="2824104"/>
            <a:ext cx="1072446" cy="1180218"/>
            <a:chOff x="4337794" y="594264"/>
            <a:chExt cx="3404221" cy="3746317"/>
          </a:xfrm>
        </p:grpSpPr>
        <p:pic>
          <p:nvPicPr>
            <p:cNvPr id="331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14" name="Immagine 33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31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2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1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1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27" name="Gruppo 3326"/>
          <p:cNvGrpSpPr/>
          <p:nvPr/>
        </p:nvGrpSpPr>
        <p:grpSpPr>
          <a:xfrm>
            <a:off x="4293520" y="2824104"/>
            <a:ext cx="1072446" cy="1180218"/>
            <a:chOff x="4337794" y="594264"/>
            <a:chExt cx="3404221" cy="3746317"/>
          </a:xfrm>
        </p:grpSpPr>
        <p:pic>
          <p:nvPicPr>
            <p:cNvPr id="332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29" name="Immagine 33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33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3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3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3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42" name="Gruppo 3341"/>
          <p:cNvGrpSpPr/>
          <p:nvPr/>
        </p:nvGrpSpPr>
        <p:grpSpPr>
          <a:xfrm>
            <a:off x="6989090" y="2824104"/>
            <a:ext cx="1072446" cy="1180218"/>
            <a:chOff x="4337794" y="594264"/>
            <a:chExt cx="3404221" cy="3746317"/>
          </a:xfrm>
        </p:grpSpPr>
        <p:pic>
          <p:nvPicPr>
            <p:cNvPr id="334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44" name="Immagine 33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34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5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4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4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57" name="Gruppo 3356"/>
          <p:cNvGrpSpPr/>
          <p:nvPr/>
        </p:nvGrpSpPr>
        <p:grpSpPr>
          <a:xfrm>
            <a:off x="8315936" y="2824104"/>
            <a:ext cx="1072446" cy="1180218"/>
            <a:chOff x="4337794" y="594264"/>
            <a:chExt cx="3404221" cy="3746317"/>
          </a:xfrm>
        </p:grpSpPr>
        <p:pic>
          <p:nvPicPr>
            <p:cNvPr id="335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59" name="Immagine 33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36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6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6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6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72" name="Gruppo 3371"/>
          <p:cNvGrpSpPr/>
          <p:nvPr/>
        </p:nvGrpSpPr>
        <p:grpSpPr>
          <a:xfrm>
            <a:off x="9658782" y="2824104"/>
            <a:ext cx="1072446" cy="1180218"/>
            <a:chOff x="4337794" y="594264"/>
            <a:chExt cx="3404221" cy="3746317"/>
          </a:xfrm>
        </p:grpSpPr>
        <p:pic>
          <p:nvPicPr>
            <p:cNvPr id="337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4" name="Immagine 337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37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8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7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7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87" name="Gruppo 3386"/>
          <p:cNvGrpSpPr/>
          <p:nvPr/>
        </p:nvGrpSpPr>
        <p:grpSpPr>
          <a:xfrm>
            <a:off x="10984600" y="2824104"/>
            <a:ext cx="1072446" cy="1180218"/>
            <a:chOff x="4337794" y="594264"/>
            <a:chExt cx="3404221" cy="3746317"/>
          </a:xfrm>
        </p:grpSpPr>
        <p:pic>
          <p:nvPicPr>
            <p:cNvPr id="338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9" name="Immagine 338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39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9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9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39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02" name="Gruppo 3401"/>
          <p:cNvGrpSpPr/>
          <p:nvPr/>
        </p:nvGrpSpPr>
        <p:grpSpPr>
          <a:xfrm>
            <a:off x="246574" y="4123827"/>
            <a:ext cx="1072446" cy="1180218"/>
            <a:chOff x="4337794" y="594264"/>
            <a:chExt cx="3404221" cy="3746317"/>
          </a:xfrm>
        </p:grpSpPr>
        <p:pic>
          <p:nvPicPr>
            <p:cNvPr id="340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04" name="Immagine 34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40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1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0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0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17" name="Gruppo 3416"/>
          <p:cNvGrpSpPr/>
          <p:nvPr/>
        </p:nvGrpSpPr>
        <p:grpSpPr>
          <a:xfrm>
            <a:off x="1606672" y="4123827"/>
            <a:ext cx="1072446" cy="1180218"/>
            <a:chOff x="4337794" y="594264"/>
            <a:chExt cx="3404221" cy="3746317"/>
          </a:xfrm>
        </p:grpSpPr>
        <p:pic>
          <p:nvPicPr>
            <p:cNvPr id="341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19" name="Immagine 34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42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2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2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2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32" name="Gruppo 3431"/>
          <p:cNvGrpSpPr/>
          <p:nvPr/>
        </p:nvGrpSpPr>
        <p:grpSpPr>
          <a:xfrm>
            <a:off x="2942144" y="4123827"/>
            <a:ext cx="1072446" cy="1180218"/>
            <a:chOff x="4337794" y="594264"/>
            <a:chExt cx="3404221" cy="3746317"/>
          </a:xfrm>
        </p:grpSpPr>
        <p:pic>
          <p:nvPicPr>
            <p:cNvPr id="343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34" name="Immagine 34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43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4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3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3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47" name="Gruppo 3446"/>
          <p:cNvGrpSpPr/>
          <p:nvPr/>
        </p:nvGrpSpPr>
        <p:grpSpPr>
          <a:xfrm>
            <a:off x="4293616" y="4123827"/>
            <a:ext cx="1072446" cy="1180218"/>
            <a:chOff x="4337794" y="594264"/>
            <a:chExt cx="3404221" cy="3746317"/>
          </a:xfrm>
        </p:grpSpPr>
        <p:pic>
          <p:nvPicPr>
            <p:cNvPr id="344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49" name="Immagine 34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45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5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5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5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62" name="Gruppo 3461"/>
          <p:cNvGrpSpPr/>
          <p:nvPr/>
        </p:nvGrpSpPr>
        <p:grpSpPr>
          <a:xfrm>
            <a:off x="5629088" y="4123827"/>
            <a:ext cx="1072446" cy="1180218"/>
            <a:chOff x="4337794" y="594264"/>
            <a:chExt cx="3404221" cy="3746317"/>
          </a:xfrm>
        </p:grpSpPr>
        <p:pic>
          <p:nvPicPr>
            <p:cNvPr id="346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64" name="Immagine 34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46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7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6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6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77" name="Gruppo 3476"/>
          <p:cNvGrpSpPr/>
          <p:nvPr/>
        </p:nvGrpSpPr>
        <p:grpSpPr>
          <a:xfrm>
            <a:off x="6989186" y="4123827"/>
            <a:ext cx="1072446" cy="1180218"/>
            <a:chOff x="4337794" y="594264"/>
            <a:chExt cx="3404221" cy="3746317"/>
          </a:xfrm>
        </p:grpSpPr>
        <p:pic>
          <p:nvPicPr>
            <p:cNvPr id="347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9" name="Immagine 34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48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8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8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8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92" name="Gruppo 3491"/>
          <p:cNvGrpSpPr/>
          <p:nvPr/>
        </p:nvGrpSpPr>
        <p:grpSpPr>
          <a:xfrm>
            <a:off x="8316032" y="4123827"/>
            <a:ext cx="1072446" cy="1180218"/>
            <a:chOff x="4337794" y="594264"/>
            <a:chExt cx="3404221" cy="3746317"/>
          </a:xfrm>
        </p:grpSpPr>
        <p:pic>
          <p:nvPicPr>
            <p:cNvPr id="349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4" name="Immagine 34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49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0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9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49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07" name="Gruppo 3506"/>
          <p:cNvGrpSpPr/>
          <p:nvPr/>
        </p:nvGrpSpPr>
        <p:grpSpPr>
          <a:xfrm>
            <a:off x="9658878" y="4123827"/>
            <a:ext cx="1072446" cy="1180218"/>
            <a:chOff x="4337794" y="594264"/>
            <a:chExt cx="3404221" cy="3746317"/>
          </a:xfrm>
        </p:grpSpPr>
        <p:pic>
          <p:nvPicPr>
            <p:cNvPr id="350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9" name="Immagine 350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51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1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1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1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22" name="Gruppo 3521"/>
          <p:cNvGrpSpPr/>
          <p:nvPr/>
        </p:nvGrpSpPr>
        <p:grpSpPr>
          <a:xfrm>
            <a:off x="10984696" y="4123827"/>
            <a:ext cx="1072446" cy="1180218"/>
            <a:chOff x="4337794" y="594264"/>
            <a:chExt cx="3404221" cy="3746317"/>
          </a:xfrm>
        </p:grpSpPr>
        <p:pic>
          <p:nvPicPr>
            <p:cNvPr id="3523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24" name="Immagine 35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525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3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26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2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537" name="Picture 2" descr="C:\Users\maiozzi_pietro\Desktop\Paolo dancona VACCINI\donna bian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46" y="3127165"/>
            <a:ext cx="794477" cy="79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38" name="Gruppo 3537"/>
          <p:cNvGrpSpPr/>
          <p:nvPr/>
        </p:nvGrpSpPr>
        <p:grpSpPr>
          <a:xfrm>
            <a:off x="234851" y="5419781"/>
            <a:ext cx="1072446" cy="1180218"/>
            <a:chOff x="4337794" y="594264"/>
            <a:chExt cx="3404221" cy="3746317"/>
          </a:xfrm>
        </p:grpSpPr>
        <p:pic>
          <p:nvPicPr>
            <p:cNvPr id="3539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0" name="Immagine 35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541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48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0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1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2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42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43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5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6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7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53" name="Gruppo 3552"/>
          <p:cNvGrpSpPr/>
          <p:nvPr/>
        </p:nvGrpSpPr>
        <p:grpSpPr>
          <a:xfrm>
            <a:off x="1594949" y="5419781"/>
            <a:ext cx="1072446" cy="1180218"/>
            <a:chOff x="4337794" y="594264"/>
            <a:chExt cx="3404221" cy="3746317"/>
          </a:xfrm>
        </p:grpSpPr>
        <p:pic>
          <p:nvPicPr>
            <p:cNvPr id="3554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55" name="Immagine 35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556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63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6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65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66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67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57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58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60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61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62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68" name="Gruppo 3567"/>
          <p:cNvGrpSpPr/>
          <p:nvPr/>
        </p:nvGrpSpPr>
        <p:grpSpPr>
          <a:xfrm>
            <a:off x="2930421" y="5419781"/>
            <a:ext cx="1072446" cy="1180218"/>
            <a:chOff x="4337794" y="594264"/>
            <a:chExt cx="3404221" cy="3746317"/>
          </a:xfrm>
        </p:grpSpPr>
        <p:pic>
          <p:nvPicPr>
            <p:cNvPr id="3569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70" name="Immagine 35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571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78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7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80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81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82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72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73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7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75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76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77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83" name="Gruppo 3582"/>
          <p:cNvGrpSpPr/>
          <p:nvPr/>
        </p:nvGrpSpPr>
        <p:grpSpPr>
          <a:xfrm>
            <a:off x="4281893" y="5419781"/>
            <a:ext cx="1072446" cy="1180218"/>
            <a:chOff x="4337794" y="594264"/>
            <a:chExt cx="3404221" cy="3746317"/>
          </a:xfrm>
        </p:grpSpPr>
        <p:pic>
          <p:nvPicPr>
            <p:cNvPr id="3584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" name="Immagine 358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586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93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9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95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96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97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87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588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8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90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91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92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98" name="Gruppo 3597"/>
          <p:cNvGrpSpPr/>
          <p:nvPr/>
        </p:nvGrpSpPr>
        <p:grpSpPr>
          <a:xfrm>
            <a:off x="5617365" y="5419781"/>
            <a:ext cx="1072446" cy="1180218"/>
            <a:chOff x="4337794" y="594264"/>
            <a:chExt cx="3404221" cy="3746317"/>
          </a:xfrm>
        </p:grpSpPr>
        <p:pic>
          <p:nvPicPr>
            <p:cNvPr id="3599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00" name="Immagine 359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601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608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0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10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11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12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02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603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0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05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06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07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13" name="Gruppo 3612"/>
          <p:cNvGrpSpPr/>
          <p:nvPr/>
        </p:nvGrpSpPr>
        <p:grpSpPr>
          <a:xfrm>
            <a:off x="6977463" y="5419781"/>
            <a:ext cx="1072446" cy="1180218"/>
            <a:chOff x="4337794" y="594264"/>
            <a:chExt cx="3404221" cy="3746317"/>
          </a:xfrm>
        </p:grpSpPr>
        <p:pic>
          <p:nvPicPr>
            <p:cNvPr id="3614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15" name="Immagine 36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616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623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2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25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26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27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17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618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1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20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21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22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28" name="Gruppo 3627"/>
          <p:cNvGrpSpPr/>
          <p:nvPr/>
        </p:nvGrpSpPr>
        <p:grpSpPr>
          <a:xfrm>
            <a:off x="8304309" y="5419781"/>
            <a:ext cx="1072446" cy="1180218"/>
            <a:chOff x="4337794" y="594264"/>
            <a:chExt cx="3404221" cy="3746317"/>
          </a:xfrm>
        </p:grpSpPr>
        <p:pic>
          <p:nvPicPr>
            <p:cNvPr id="3629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0" name="Immagine 36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631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638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3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40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41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42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32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633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3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35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36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37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43" name="Gruppo 3642"/>
          <p:cNvGrpSpPr/>
          <p:nvPr/>
        </p:nvGrpSpPr>
        <p:grpSpPr>
          <a:xfrm>
            <a:off x="9647155" y="5419781"/>
            <a:ext cx="1072446" cy="1180218"/>
            <a:chOff x="4337794" y="594264"/>
            <a:chExt cx="3404221" cy="3746317"/>
          </a:xfrm>
        </p:grpSpPr>
        <p:pic>
          <p:nvPicPr>
            <p:cNvPr id="3644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5" name="Immagine 36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646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653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5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55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56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57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47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648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4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50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51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52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58" name="Gruppo 3657"/>
          <p:cNvGrpSpPr/>
          <p:nvPr/>
        </p:nvGrpSpPr>
        <p:grpSpPr>
          <a:xfrm>
            <a:off x="10972973" y="5419781"/>
            <a:ext cx="1072446" cy="1180218"/>
            <a:chOff x="4337794" y="594264"/>
            <a:chExt cx="3404221" cy="3746317"/>
          </a:xfrm>
        </p:grpSpPr>
        <p:pic>
          <p:nvPicPr>
            <p:cNvPr id="3659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60" name="Immagine 36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661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668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6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70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71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72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62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663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6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65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66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67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73" name="Gruppo 3672"/>
          <p:cNvGrpSpPr/>
          <p:nvPr/>
        </p:nvGrpSpPr>
        <p:grpSpPr>
          <a:xfrm>
            <a:off x="234495" y="314548"/>
            <a:ext cx="1072446" cy="1180218"/>
            <a:chOff x="4337794" y="594264"/>
            <a:chExt cx="3404221" cy="3746317"/>
          </a:xfrm>
        </p:grpSpPr>
        <p:pic>
          <p:nvPicPr>
            <p:cNvPr id="3674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75" name="Immagine 36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676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683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8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85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86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87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77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678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7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80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81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82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88" name="Gruppo 3687"/>
          <p:cNvGrpSpPr/>
          <p:nvPr/>
        </p:nvGrpSpPr>
        <p:grpSpPr>
          <a:xfrm>
            <a:off x="1594593" y="314548"/>
            <a:ext cx="1072446" cy="1180218"/>
            <a:chOff x="4337794" y="594264"/>
            <a:chExt cx="3404221" cy="3746317"/>
          </a:xfrm>
        </p:grpSpPr>
        <p:pic>
          <p:nvPicPr>
            <p:cNvPr id="3689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" name="Immagine 36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691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698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9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00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01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02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92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693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9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95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96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97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03" name="Gruppo 3702"/>
          <p:cNvGrpSpPr/>
          <p:nvPr/>
        </p:nvGrpSpPr>
        <p:grpSpPr>
          <a:xfrm>
            <a:off x="2930065" y="314548"/>
            <a:ext cx="1072446" cy="1180218"/>
            <a:chOff x="4337794" y="594264"/>
            <a:chExt cx="3404221" cy="3746317"/>
          </a:xfrm>
        </p:grpSpPr>
        <p:pic>
          <p:nvPicPr>
            <p:cNvPr id="3704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5" name="Immagine 370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706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713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5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6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7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07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708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0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0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1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2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18" name="Gruppo 3717"/>
          <p:cNvGrpSpPr/>
          <p:nvPr/>
        </p:nvGrpSpPr>
        <p:grpSpPr>
          <a:xfrm>
            <a:off x="4281537" y="314548"/>
            <a:ext cx="1072446" cy="1180218"/>
            <a:chOff x="4337794" y="594264"/>
            <a:chExt cx="3404221" cy="3746317"/>
          </a:xfrm>
        </p:grpSpPr>
        <p:pic>
          <p:nvPicPr>
            <p:cNvPr id="3719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20" name="Immagine 37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721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728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2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30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31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32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22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723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2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25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26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27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33" name="Gruppo 3732"/>
          <p:cNvGrpSpPr/>
          <p:nvPr/>
        </p:nvGrpSpPr>
        <p:grpSpPr>
          <a:xfrm>
            <a:off x="5617009" y="314548"/>
            <a:ext cx="1072446" cy="1180218"/>
            <a:chOff x="4337794" y="594264"/>
            <a:chExt cx="3404221" cy="3746317"/>
          </a:xfrm>
        </p:grpSpPr>
        <p:pic>
          <p:nvPicPr>
            <p:cNvPr id="3734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35" name="Immagine 37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736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743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4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45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46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47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37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738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3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40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41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42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48" name="Gruppo 3747"/>
          <p:cNvGrpSpPr/>
          <p:nvPr/>
        </p:nvGrpSpPr>
        <p:grpSpPr>
          <a:xfrm>
            <a:off x="6977107" y="314548"/>
            <a:ext cx="1072446" cy="1180218"/>
            <a:chOff x="4337794" y="594264"/>
            <a:chExt cx="3404221" cy="3746317"/>
          </a:xfrm>
        </p:grpSpPr>
        <p:pic>
          <p:nvPicPr>
            <p:cNvPr id="3749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50" name="Immagine 37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751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758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5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60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61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62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52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753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5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55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56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57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63" name="Gruppo 3762"/>
          <p:cNvGrpSpPr/>
          <p:nvPr/>
        </p:nvGrpSpPr>
        <p:grpSpPr>
          <a:xfrm>
            <a:off x="8303953" y="314548"/>
            <a:ext cx="1072446" cy="1180218"/>
            <a:chOff x="4337794" y="594264"/>
            <a:chExt cx="3404221" cy="3746317"/>
          </a:xfrm>
        </p:grpSpPr>
        <p:pic>
          <p:nvPicPr>
            <p:cNvPr id="3764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65" name="Immagine 37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766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773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7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75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76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77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67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768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6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70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71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72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78" name="Gruppo 3777"/>
          <p:cNvGrpSpPr/>
          <p:nvPr/>
        </p:nvGrpSpPr>
        <p:grpSpPr>
          <a:xfrm>
            <a:off x="9646799" y="314548"/>
            <a:ext cx="1072446" cy="1180218"/>
            <a:chOff x="4337794" y="594264"/>
            <a:chExt cx="3404221" cy="3746317"/>
          </a:xfrm>
        </p:grpSpPr>
        <p:pic>
          <p:nvPicPr>
            <p:cNvPr id="3779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0" name="Immagine 37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781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788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8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90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91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92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82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783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8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85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86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87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93" name="Gruppo 3792"/>
          <p:cNvGrpSpPr/>
          <p:nvPr/>
        </p:nvGrpSpPr>
        <p:grpSpPr>
          <a:xfrm>
            <a:off x="10972617" y="314548"/>
            <a:ext cx="1072446" cy="1180218"/>
            <a:chOff x="4337794" y="594264"/>
            <a:chExt cx="3404221" cy="3746317"/>
          </a:xfrm>
        </p:grpSpPr>
        <p:pic>
          <p:nvPicPr>
            <p:cNvPr id="3794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5" name="Immagine 379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3796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803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04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05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06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07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97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798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99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00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01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02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01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"/>
    </mc:Choice>
    <mc:Fallback xmlns="">
      <p:transition spd="slow" advClick="0" advTm="4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-11834" y="4507967"/>
            <a:ext cx="12192000" cy="23500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GB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Sezione</a:t>
            </a: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 </a:t>
            </a:r>
            <a:b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Aspetti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sanità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pubblica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Isosceles Triangle 1"/>
          <p:cNvSpPr/>
          <p:nvPr/>
        </p:nvSpPr>
        <p:spPr>
          <a:xfrm rot="12680057">
            <a:off x="-174154" y="-336886"/>
            <a:ext cx="894960" cy="1470313"/>
          </a:xfrm>
          <a:custGeom>
            <a:avLst/>
            <a:gdLst>
              <a:gd name="connsiteX0" fmla="*/ 0 w 2757070"/>
              <a:gd name="connsiteY0" fmla="*/ 2376784 h 2376784"/>
              <a:gd name="connsiteX1" fmla="*/ 1378535 w 2757070"/>
              <a:gd name="connsiteY1" fmla="*/ 0 h 2376784"/>
              <a:gd name="connsiteX2" fmla="*/ 2757070 w 2757070"/>
              <a:gd name="connsiteY2" fmla="*/ 2376784 h 2376784"/>
              <a:gd name="connsiteX3" fmla="*/ 0 w 2757070"/>
              <a:gd name="connsiteY3" fmla="*/ 2376784 h 2376784"/>
              <a:gd name="connsiteX0" fmla="*/ 0 w 2795703"/>
              <a:gd name="connsiteY0" fmla="*/ 2376784 h 2705153"/>
              <a:gd name="connsiteX1" fmla="*/ 1378535 w 2795703"/>
              <a:gd name="connsiteY1" fmla="*/ 0 h 2705153"/>
              <a:gd name="connsiteX2" fmla="*/ 2795703 w 2795703"/>
              <a:gd name="connsiteY2" fmla="*/ 2705153 h 2705153"/>
              <a:gd name="connsiteX3" fmla="*/ 0 w 2795703"/>
              <a:gd name="connsiteY3" fmla="*/ 2376784 h 2705153"/>
              <a:gd name="connsiteX0" fmla="*/ 0 w 2795703"/>
              <a:gd name="connsiteY0" fmla="*/ 2092438 h 2420807"/>
              <a:gd name="connsiteX1" fmla="*/ 228996 w 2795703"/>
              <a:gd name="connsiteY1" fmla="*/ 0 h 2420807"/>
              <a:gd name="connsiteX2" fmla="*/ 2795703 w 2795703"/>
              <a:gd name="connsiteY2" fmla="*/ 2420807 h 2420807"/>
              <a:gd name="connsiteX3" fmla="*/ 0 w 2795703"/>
              <a:gd name="connsiteY3" fmla="*/ 2092438 h 2420807"/>
              <a:gd name="connsiteX0" fmla="*/ 0 w 1761235"/>
              <a:gd name="connsiteY0" fmla="*/ 2092438 h 2300850"/>
              <a:gd name="connsiteX1" fmla="*/ 228996 w 1761235"/>
              <a:gd name="connsiteY1" fmla="*/ 0 h 2300850"/>
              <a:gd name="connsiteX2" fmla="*/ 1761235 w 1761235"/>
              <a:gd name="connsiteY2" fmla="*/ 2300850 h 2300850"/>
              <a:gd name="connsiteX3" fmla="*/ 0 w 1761235"/>
              <a:gd name="connsiteY3" fmla="*/ 2092438 h 2300850"/>
              <a:gd name="connsiteX0" fmla="*/ 0 w 1761235"/>
              <a:gd name="connsiteY0" fmla="*/ 1519561 h 1727973"/>
              <a:gd name="connsiteX1" fmla="*/ 171089 w 1761235"/>
              <a:gd name="connsiteY1" fmla="*/ 0 h 1727973"/>
              <a:gd name="connsiteX2" fmla="*/ 1761235 w 1761235"/>
              <a:gd name="connsiteY2" fmla="*/ 1727973 h 1727973"/>
              <a:gd name="connsiteX3" fmla="*/ 0 w 1761235"/>
              <a:gd name="connsiteY3" fmla="*/ 1519561 h 1727973"/>
              <a:gd name="connsiteX0" fmla="*/ 0 w 1176963"/>
              <a:gd name="connsiteY0" fmla="*/ 1519561 h 1660143"/>
              <a:gd name="connsiteX1" fmla="*/ 171089 w 1176963"/>
              <a:gd name="connsiteY1" fmla="*/ 0 h 1660143"/>
              <a:gd name="connsiteX2" fmla="*/ 1176963 w 1176963"/>
              <a:gd name="connsiteY2" fmla="*/ 1660143 h 1660143"/>
              <a:gd name="connsiteX3" fmla="*/ 0 w 1176963"/>
              <a:gd name="connsiteY3" fmla="*/ 1519561 h 1660143"/>
              <a:gd name="connsiteX0" fmla="*/ 0 w 1176963"/>
              <a:gd name="connsiteY0" fmla="*/ 972109 h 1112691"/>
              <a:gd name="connsiteX1" fmla="*/ 499652 w 1176963"/>
              <a:gd name="connsiteY1" fmla="*/ 0 h 1112691"/>
              <a:gd name="connsiteX2" fmla="*/ 1176963 w 1176963"/>
              <a:gd name="connsiteY2" fmla="*/ 1112691 h 1112691"/>
              <a:gd name="connsiteX3" fmla="*/ 0 w 1176963"/>
              <a:gd name="connsiteY3" fmla="*/ 972109 h 1112691"/>
              <a:gd name="connsiteX0" fmla="*/ 0 w 875686"/>
              <a:gd name="connsiteY0" fmla="*/ 1642952 h 1642952"/>
              <a:gd name="connsiteX1" fmla="*/ 198375 w 875686"/>
              <a:gd name="connsiteY1" fmla="*/ 0 h 1642952"/>
              <a:gd name="connsiteX2" fmla="*/ 875686 w 875686"/>
              <a:gd name="connsiteY2" fmla="*/ 1112691 h 1642952"/>
              <a:gd name="connsiteX3" fmla="*/ 0 w 875686"/>
              <a:gd name="connsiteY3" fmla="*/ 1642952 h 1642952"/>
              <a:gd name="connsiteX0" fmla="*/ 0 w 875686"/>
              <a:gd name="connsiteY0" fmla="*/ 1440284 h 1440284"/>
              <a:gd name="connsiteX1" fmla="*/ 311926 w 875686"/>
              <a:gd name="connsiteY1" fmla="*/ 0 h 1440284"/>
              <a:gd name="connsiteX2" fmla="*/ 875686 w 875686"/>
              <a:gd name="connsiteY2" fmla="*/ 910023 h 1440284"/>
              <a:gd name="connsiteX3" fmla="*/ 0 w 875686"/>
              <a:gd name="connsiteY3" fmla="*/ 1440284 h 14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86" h="1440284">
                <a:moveTo>
                  <a:pt x="0" y="1440284"/>
                </a:moveTo>
                <a:lnTo>
                  <a:pt x="311926" y="0"/>
                </a:lnTo>
                <a:lnTo>
                  <a:pt x="875686" y="910023"/>
                </a:lnTo>
                <a:lnTo>
                  <a:pt x="0" y="14402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grpSp>
        <p:nvGrpSpPr>
          <p:cNvPr id="23" name="Gruppo 22"/>
          <p:cNvGrpSpPr/>
          <p:nvPr/>
        </p:nvGrpSpPr>
        <p:grpSpPr>
          <a:xfrm>
            <a:off x="4149630" y="1034543"/>
            <a:ext cx="3937297" cy="3226459"/>
            <a:chOff x="4344658" y="796915"/>
            <a:chExt cx="3937297" cy="3226459"/>
          </a:xfrm>
        </p:grpSpPr>
        <p:pic>
          <p:nvPicPr>
            <p:cNvPr id="24" name="Picture 2" descr="C:\Users\maiozzi_pietro\Desktop\Paolo dancona VACCINI\bambina verd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658" y="796915"/>
              <a:ext cx="3226459" cy="322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9"/>
            <p:cNvGrpSpPr/>
            <p:nvPr/>
          </p:nvGrpSpPr>
          <p:grpSpPr>
            <a:xfrm rot="5400000">
              <a:off x="7236275" y="895522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2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15"/>
            <p:cNvGrpSpPr/>
            <p:nvPr/>
          </p:nvGrpSpPr>
          <p:grpSpPr>
            <a:xfrm rot="7081783">
              <a:off x="7526173" y="140812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27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0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39326"/>
          <a:stretch/>
        </p:blipFill>
        <p:spPr bwMode="auto">
          <a:xfrm>
            <a:off x="10376807" y="-47297"/>
            <a:ext cx="5633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"/>
    </mc:Choice>
    <mc:Fallback xmlns="">
      <p:transition spd="slow" advClick="0" advTm="4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-11834" y="4032000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Morbillo</a:t>
            </a:r>
            <a:endParaRPr lang="en-GB" sz="44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entrare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far parte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statistiche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*.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GB" sz="3200" b="1" dirty="0" err="1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Vaccinati</a:t>
            </a:r>
            <a:r>
              <a:rPr lang="en-GB" sz="3200" b="1" dirty="0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0" y="6480000"/>
            <a:ext cx="121801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* 4 600 </a:t>
            </a:r>
            <a:r>
              <a:rPr lang="en-GB" sz="1200" dirty="0" err="1"/>
              <a:t>casi</a:t>
            </a:r>
            <a:r>
              <a:rPr lang="en-GB" sz="1200" dirty="0"/>
              <a:t> </a:t>
            </a:r>
            <a:r>
              <a:rPr lang="en-GB" sz="1200" dirty="0" err="1"/>
              <a:t>nel</a:t>
            </a:r>
            <a:r>
              <a:rPr lang="en-GB" sz="1200" dirty="0"/>
              <a:t> 2016, 14 600 </a:t>
            </a:r>
            <a:r>
              <a:rPr lang="en-GB" sz="1200" dirty="0" err="1"/>
              <a:t>casi</a:t>
            </a:r>
            <a:r>
              <a:rPr lang="en-GB" sz="1200" dirty="0"/>
              <a:t> </a:t>
            </a:r>
            <a:r>
              <a:rPr lang="en-GB" sz="1200" dirty="0" err="1"/>
              <a:t>nel</a:t>
            </a:r>
            <a:r>
              <a:rPr lang="en-GB" sz="1200" dirty="0"/>
              <a:t> 2017. </a:t>
            </a:r>
            <a:r>
              <a:rPr lang="en-GB" sz="1200" dirty="0" err="1"/>
              <a:t>Tra</a:t>
            </a:r>
            <a:r>
              <a:rPr lang="en-GB" sz="1200" dirty="0"/>
              <a:t> </a:t>
            </a:r>
            <a:r>
              <a:rPr lang="en-GB" sz="1200" dirty="0" err="1"/>
              <a:t>il</a:t>
            </a:r>
            <a:r>
              <a:rPr lang="en-GB" sz="1200" dirty="0"/>
              <a:t> 2016 e </a:t>
            </a:r>
            <a:r>
              <a:rPr lang="en-GB" sz="1200" dirty="0" err="1"/>
              <a:t>il</a:t>
            </a:r>
            <a:r>
              <a:rPr lang="en-GB" sz="1200" dirty="0"/>
              <a:t> 2017, </a:t>
            </a:r>
            <a:r>
              <a:rPr lang="en-GB" sz="1200" dirty="0" err="1"/>
              <a:t>l’Unione</a:t>
            </a:r>
            <a:r>
              <a:rPr lang="en-GB" sz="1200" dirty="0"/>
              <a:t> </a:t>
            </a:r>
            <a:r>
              <a:rPr lang="en-GB" sz="1200" dirty="0" err="1"/>
              <a:t>Europea</a:t>
            </a:r>
            <a:r>
              <a:rPr lang="en-GB" sz="1200" dirty="0"/>
              <a:t> ha </a:t>
            </a:r>
            <a:r>
              <a:rPr lang="en-GB" sz="1200" dirty="0" err="1"/>
              <a:t>sperimentato</a:t>
            </a:r>
            <a:r>
              <a:rPr lang="en-GB" sz="1200" dirty="0"/>
              <a:t> un </a:t>
            </a:r>
            <a:r>
              <a:rPr lang="en-GB" sz="1200" dirty="0" err="1"/>
              <a:t>aumento</a:t>
            </a:r>
            <a:r>
              <a:rPr lang="en-GB" sz="1200" dirty="0"/>
              <a:t> del 300% </a:t>
            </a:r>
            <a:r>
              <a:rPr lang="en-GB" sz="1200" dirty="0" err="1"/>
              <a:t>dei</a:t>
            </a:r>
            <a:r>
              <a:rPr lang="en-GB" sz="1200" dirty="0"/>
              <a:t> </a:t>
            </a:r>
            <a:r>
              <a:rPr lang="en-GB" sz="1200" dirty="0" err="1"/>
              <a:t>casi</a:t>
            </a:r>
            <a:r>
              <a:rPr lang="en-GB" sz="1200" dirty="0"/>
              <a:t> di </a:t>
            </a:r>
            <a:r>
              <a:rPr lang="en-GB" sz="1200" dirty="0" err="1"/>
              <a:t>morbillo</a:t>
            </a:r>
            <a:r>
              <a:rPr lang="en-GB" sz="1200" dirty="0"/>
              <a:t>.</a:t>
            </a:r>
          </a:p>
        </p:txBody>
      </p:sp>
      <p:sp>
        <p:nvSpPr>
          <p:cNvPr id="89" name="TextBox 88"/>
          <p:cNvSpPr txBox="1"/>
          <p:nvPr/>
        </p:nvSpPr>
        <p:spPr>
          <a:xfrm rot="20781389">
            <a:off x="1743213" y="2383256"/>
            <a:ext cx="1738748" cy="4675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3200" dirty="0">
                <a:solidFill>
                  <a:srgbClr val="5B9BD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2016</a:t>
            </a:r>
            <a:endParaRPr lang="en-GB" sz="2800" dirty="0">
              <a:solidFill>
                <a:srgbClr val="5B9BD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5" name="TextBox 484"/>
          <p:cNvSpPr txBox="1"/>
          <p:nvPr/>
        </p:nvSpPr>
        <p:spPr>
          <a:xfrm rot="20781389">
            <a:off x="3668597" y="778212"/>
            <a:ext cx="1664727" cy="4675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3600" b="1" dirty="0">
                <a:solidFill>
                  <a:srgbClr val="5B9BD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endParaRPr lang="en-GB" sz="3200" dirty="0">
              <a:solidFill>
                <a:srgbClr val="5B9BD5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 descr="C:\Users\maiozzi_pietro\Desktop\Paolo dancona VACCINI\vecchio ros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73" y="2895920"/>
            <a:ext cx="1085844" cy="10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maiozzi_pietro\Desktop\Paolo dancona VACCINI\vecchio ros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41" y="1259302"/>
            <a:ext cx="2715450" cy="27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iozzi_pietro\Desktop\Paolo dancona VACCINI\vecchio ver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889">
            <a:off x="7274852" y="1251135"/>
            <a:ext cx="2731787" cy="27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oup 9"/>
          <p:cNvGrpSpPr/>
          <p:nvPr/>
        </p:nvGrpSpPr>
        <p:grpSpPr>
          <a:xfrm rot="1222353">
            <a:off x="7019984" y="997841"/>
            <a:ext cx="796076" cy="702629"/>
            <a:chOff x="4942924" y="2903513"/>
            <a:chExt cx="533275" cy="470677"/>
          </a:xfrm>
          <a:solidFill>
            <a:schemeClr val="accent1"/>
          </a:solidFill>
        </p:grpSpPr>
        <p:sp>
          <p:nvSpPr>
            <p:cNvPr id="65" name="Rectangle 10"/>
            <p:cNvSpPr/>
            <p:nvPr/>
          </p:nvSpPr>
          <p:spPr>
            <a:xfrm rot="18811485">
              <a:off x="5110629" y="2978987"/>
              <a:ext cx="98698" cy="316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lowchart: Merge 5"/>
            <p:cNvSpPr/>
            <p:nvPr/>
          </p:nvSpPr>
          <p:spPr>
            <a:xfrm rot="18811485">
              <a:off x="5306358" y="3204349"/>
              <a:ext cx="100800" cy="2388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141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3727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6493" y="3727"/>
                  </a:lnTo>
                  <a:lnTo>
                    <a:pt x="5000" y="10000"/>
                  </a:lnTo>
                  <a:lnTo>
                    <a:pt x="3446" y="40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12"/>
            <p:cNvSpPr/>
            <p:nvPr/>
          </p:nvSpPr>
          <p:spPr>
            <a:xfrm rot="18811485">
              <a:off x="4915935" y="2939513"/>
              <a:ext cx="108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lowchart: Delay 13"/>
            <p:cNvSpPr/>
            <p:nvPr/>
          </p:nvSpPr>
          <p:spPr>
            <a:xfrm rot="13411485">
              <a:off x="4942924" y="2984202"/>
              <a:ext cx="153732" cy="432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14"/>
            <p:cNvSpPr/>
            <p:nvPr/>
          </p:nvSpPr>
          <p:spPr>
            <a:xfrm rot="18811485">
              <a:off x="4965700" y="3023353"/>
              <a:ext cx="17960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15"/>
          <p:cNvGrpSpPr/>
          <p:nvPr/>
        </p:nvGrpSpPr>
        <p:grpSpPr>
          <a:xfrm rot="2904136">
            <a:off x="7498675" y="912006"/>
            <a:ext cx="708173" cy="625045"/>
            <a:chOff x="4942924" y="2903513"/>
            <a:chExt cx="533275" cy="470677"/>
          </a:xfrm>
          <a:solidFill>
            <a:schemeClr val="accent1"/>
          </a:solidFill>
        </p:grpSpPr>
        <p:sp>
          <p:nvSpPr>
            <p:cNvPr id="86" name="Rectangle 16"/>
            <p:cNvSpPr/>
            <p:nvPr/>
          </p:nvSpPr>
          <p:spPr>
            <a:xfrm rot="18811485">
              <a:off x="5110629" y="2978987"/>
              <a:ext cx="98698" cy="316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lowchart: Merge 5"/>
            <p:cNvSpPr/>
            <p:nvPr/>
          </p:nvSpPr>
          <p:spPr>
            <a:xfrm rot="18811485">
              <a:off x="5306358" y="3204349"/>
              <a:ext cx="100800" cy="2388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141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3727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6493" y="3727"/>
                  </a:lnTo>
                  <a:lnTo>
                    <a:pt x="5000" y="10000"/>
                  </a:lnTo>
                  <a:lnTo>
                    <a:pt x="3446" y="40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18"/>
            <p:cNvSpPr/>
            <p:nvPr/>
          </p:nvSpPr>
          <p:spPr>
            <a:xfrm rot="18811485">
              <a:off x="4915935" y="2939513"/>
              <a:ext cx="108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lowchart: Delay 19"/>
            <p:cNvSpPr/>
            <p:nvPr/>
          </p:nvSpPr>
          <p:spPr>
            <a:xfrm rot="13411485">
              <a:off x="4942924" y="2984202"/>
              <a:ext cx="153732" cy="432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20"/>
            <p:cNvSpPr/>
            <p:nvPr/>
          </p:nvSpPr>
          <p:spPr>
            <a:xfrm rot="18811485">
              <a:off x="4965700" y="3023353"/>
              <a:ext cx="17960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3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39326"/>
          <a:stretch/>
        </p:blipFill>
        <p:spPr bwMode="auto">
          <a:xfrm>
            <a:off x="10376807" y="-47297"/>
            <a:ext cx="5633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"/>
    </mc:Choice>
    <mc:Fallback xmlns="">
      <p:transition spd="slow" advClick="0" advTm="4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-11834" y="4032000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Triplicati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casi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di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morbillo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nel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2017</a:t>
            </a:r>
          </a:p>
          <a:p>
            <a:pPr algn="ctr"/>
            <a:endParaRPr lang="en-GB" sz="10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entrare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far parte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statistiche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GB" sz="3200" b="1" dirty="0" err="1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Vaccinati</a:t>
            </a:r>
            <a:r>
              <a:rPr lang="en-GB" sz="3200" b="1" dirty="0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</a:t>
            </a:r>
            <a:endParaRPr lang="en-GB" sz="3200" b="1" dirty="0">
              <a:solidFill>
                <a:srgbClr val="CC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87"/>
          <p:cNvSpPr txBox="1"/>
          <p:nvPr/>
        </p:nvSpPr>
        <p:spPr>
          <a:xfrm>
            <a:off x="0" y="6056448"/>
            <a:ext cx="121801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* 4 600 </a:t>
            </a:r>
            <a:r>
              <a:rPr lang="en-GB" sz="1200" dirty="0" err="1"/>
              <a:t>casi</a:t>
            </a:r>
            <a:r>
              <a:rPr lang="en-GB" sz="1200" dirty="0"/>
              <a:t> </a:t>
            </a:r>
            <a:r>
              <a:rPr lang="en-GB" sz="1200" dirty="0" err="1"/>
              <a:t>nel</a:t>
            </a:r>
            <a:r>
              <a:rPr lang="en-GB" sz="1200" dirty="0"/>
              <a:t> 2016, 14 600 </a:t>
            </a:r>
            <a:r>
              <a:rPr lang="en-GB" sz="1200" dirty="0" err="1"/>
              <a:t>casi</a:t>
            </a:r>
            <a:r>
              <a:rPr lang="en-GB" sz="1200" dirty="0"/>
              <a:t> </a:t>
            </a:r>
            <a:r>
              <a:rPr lang="en-GB" sz="1200" dirty="0" err="1"/>
              <a:t>nel</a:t>
            </a:r>
            <a:r>
              <a:rPr lang="en-GB" sz="1200" dirty="0"/>
              <a:t> 2017 </a:t>
            </a:r>
            <a:r>
              <a:rPr lang="en-GB" sz="1200" dirty="0" err="1"/>
              <a:t>nell’Unione</a:t>
            </a:r>
            <a:r>
              <a:rPr lang="en-GB" sz="1200" dirty="0"/>
              <a:t> </a:t>
            </a:r>
            <a:r>
              <a:rPr lang="en-GB" sz="1200" dirty="0" err="1"/>
              <a:t>Europea</a:t>
            </a:r>
            <a:endParaRPr lang="en-GB" sz="1200" dirty="0"/>
          </a:p>
        </p:txBody>
      </p:sp>
      <p:sp>
        <p:nvSpPr>
          <p:cNvPr id="37" name="Rettangolo 36"/>
          <p:cNvSpPr/>
          <p:nvPr/>
        </p:nvSpPr>
        <p:spPr>
          <a:xfrm>
            <a:off x="331082" y="6579655"/>
            <a:ext cx="11650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Preparato con la collaborazione del Coordinamento Interregionale della Prevenzione, e di FIMMG-FIMP-IOVACCINO-SIHTA-SIM-SIMG-SIMIT-SIP-</a:t>
            </a:r>
            <a:r>
              <a:rPr lang="it-IT" sz="1400" dirty="0" err="1"/>
              <a:t>SItI</a:t>
            </a:r>
            <a:r>
              <a:rPr lang="it-IT" sz="1400" dirty="0"/>
              <a:t>-VACCINFO </a:t>
            </a:r>
          </a:p>
        </p:txBody>
      </p:sp>
      <p:sp>
        <p:nvSpPr>
          <p:cNvPr id="39" name="TextBox 88"/>
          <p:cNvSpPr txBox="1"/>
          <p:nvPr/>
        </p:nvSpPr>
        <p:spPr>
          <a:xfrm rot="20781389">
            <a:off x="3856535" y="2052230"/>
            <a:ext cx="1738748" cy="4675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3200" dirty="0">
                <a:solidFill>
                  <a:srgbClr val="5B9BD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2016</a:t>
            </a:r>
            <a:endParaRPr lang="en-GB" sz="2800" dirty="0">
              <a:solidFill>
                <a:srgbClr val="5B9BD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484"/>
          <p:cNvSpPr txBox="1"/>
          <p:nvPr/>
        </p:nvSpPr>
        <p:spPr>
          <a:xfrm rot="20781389">
            <a:off x="6006356" y="530894"/>
            <a:ext cx="1664727" cy="4675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3600" b="1" dirty="0">
                <a:solidFill>
                  <a:srgbClr val="5B9BD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endParaRPr lang="en-GB" sz="3200" dirty="0">
              <a:solidFill>
                <a:srgbClr val="5B9BD5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Picture 2" descr="C:\Users\maiozzi_pietro\Desktop\Paolo dancona VACCINI\vecchio ros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95" y="2564894"/>
            <a:ext cx="1085844" cy="10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aiozzi_pietro\Desktop\Paolo dancona VACCINI\vecchio ros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00" y="1011984"/>
            <a:ext cx="2715450" cy="27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39326"/>
          <a:stretch/>
        </p:blipFill>
        <p:spPr bwMode="auto">
          <a:xfrm>
            <a:off x="10376807" y="-47297"/>
            <a:ext cx="5633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"/>
    </mc:Choice>
    <mc:Fallback xmlns="">
      <p:transition spd="slow" advClick="0" advTm="4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-11834" y="4507967"/>
            <a:ext cx="12192000" cy="23500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GB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Sezione</a:t>
            </a: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b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Messaggi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sulle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vaccinazioni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rivolti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popolazione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generale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12680057">
            <a:off x="-174154" y="-336886"/>
            <a:ext cx="894960" cy="1470313"/>
          </a:xfrm>
          <a:custGeom>
            <a:avLst/>
            <a:gdLst>
              <a:gd name="connsiteX0" fmla="*/ 0 w 2757070"/>
              <a:gd name="connsiteY0" fmla="*/ 2376784 h 2376784"/>
              <a:gd name="connsiteX1" fmla="*/ 1378535 w 2757070"/>
              <a:gd name="connsiteY1" fmla="*/ 0 h 2376784"/>
              <a:gd name="connsiteX2" fmla="*/ 2757070 w 2757070"/>
              <a:gd name="connsiteY2" fmla="*/ 2376784 h 2376784"/>
              <a:gd name="connsiteX3" fmla="*/ 0 w 2757070"/>
              <a:gd name="connsiteY3" fmla="*/ 2376784 h 2376784"/>
              <a:gd name="connsiteX0" fmla="*/ 0 w 2795703"/>
              <a:gd name="connsiteY0" fmla="*/ 2376784 h 2705153"/>
              <a:gd name="connsiteX1" fmla="*/ 1378535 w 2795703"/>
              <a:gd name="connsiteY1" fmla="*/ 0 h 2705153"/>
              <a:gd name="connsiteX2" fmla="*/ 2795703 w 2795703"/>
              <a:gd name="connsiteY2" fmla="*/ 2705153 h 2705153"/>
              <a:gd name="connsiteX3" fmla="*/ 0 w 2795703"/>
              <a:gd name="connsiteY3" fmla="*/ 2376784 h 2705153"/>
              <a:gd name="connsiteX0" fmla="*/ 0 w 2795703"/>
              <a:gd name="connsiteY0" fmla="*/ 2092438 h 2420807"/>
              <a:gd name="connsiteX1" fmla="*/ 228996 w 2795703"/>
              <a:gd name="connsiteY1" fmla="*/ 0 h 2420807"/>
              <a:gd name="connsiteX2" fmla="*/ 2795703 w 2795703"/>
              <a:gd name="connsiteY2" fmla="*/ 2420807 h 2420807"/>
              <a:gd name="connsiteX3" fmla="*/ 0 w 2795703"/>
              <a:gd name="connsiteY3" fmla="*/ 2092438 h 2420807"/>
              <a:gd name="connsiteX0" fmla="*/ 0 w 1761235"/>
              <a:gd name="connsiteY0" fmla="*/ 2092438 h 2300850"/>
              <a:gd name="connsiteX1" fmla="*/ 228996 w 1761235"/>
              <a:gd name="connsiteY1" fmla="*/ 0 h 2300850"/>
              <a:gd name="connsiteX2" fmla="*/ 1761235 w 1761235"/>
              <a:gd name="connsiteY2" fmla="*/ 2300850 h 2300850"/>
              <a:gd name="connsiteX3" fmla="*/ 0 w 1761235"/>
              <a:gd name="connsiteY3" fmla="*/ 2092438 h 2300850"/>
              <a:gd name="connsiteX0" fmla="*/ 0 w 1761235"/>
              <a:gd name="connsiteY0" fmla="*/ 1519561 h 1727973"/>
              <a:gd name="connsiteX1" fmla="*/ 171089 w 1761235"/>
              <a:gd name="connsiteY1" fmla="*/ 0 h 1727973"/>
              <a:gd name="connsiteX2" fmla="*/ 1761235 w 1761235"/>
              <a:gd name="connsiteY2" fmla="*/ 1727973 h 1727973"/>
              <a:gd name="connsiteX3" fmla="*/ 0 w 1761235"/>
              <a:gd name="connsiteY3" fmla="*/ 1519561 h 1727973"/>
              <a:gd name="connsiteX0" fmla="*/ 0 w 1176963"/>
              <a:gd name="connsiteY0" fmla="*/ 1519561 h 1660143"/>
              <a:gd name="connsiteX1" fmla="*/ 171089 w 1176963"/>
              <a:gd name="connsiteY1" fmla="*/ 0 h 1660143"/>
              <a:gd name="connsiteX2" fmla="*/ 1176963 w 1176963"/>
              <a:gd name="connsiteY2" fmla="*/ 1660143 h 1660143"/>
              <a:gd name="connsiteX3" fmla="*/ 0 w 1176963"/>
              <a:gd name="connsiteY3" fmla="*/ 1519561 h 1660143"/>
              <a:gd name="connsiteX0" fmla="*/ 0 w 1176963"/>
              <a:gd name="connsiteY0" fmla="*/ 972109 h 1112691"/>
              <a:gd name="connsiteX1" fmla="*/ 499652 w 1176963"/>
              <a:gd name="connsiteY1" fmla="*/ 0 h 1112691"/>
              <a:gd name="connsiteX2" fmla="*/ 1176963 w 1176963"/>
              <a:gd name="connsiteY2" fmla="*/ 1112691 h 1112691"/>
              <a:gd name="connsiteX3" fmla="*/ 0 w 1176963"/>
              <a:gd name="connsiteY3" fmla="*/ 972109 h 1112691"/>
              <a:gd name="connsiteX0" fmla="*/ 0 w 875686"/>
              <a:gd name="connsiteY0" fmla="*/ 1642952 h 1642952"/>
              <a:gd name="connsiteX1" fmla="*/ 198375 w 875686"/>
              <a:gd name="connsiteY1" fmla="*/ 0 h 1642952"/>
              <a:gd name="connsiteX2" fmla="*/ 875686 w 875686"/>
              <a:gd name="connsiteY2" fmla="*/ 1112691 h 1642952"/>
              <a:gd name="connsiteX3" fmla="*/ 0 w 875686"/>
              <a:gd name="connsiteY3" fmla="*/ 1642952 h 1642952"/>
              <a:gd name="connsiteX0" fmla="*/ 0 w 875686"/>
              <a:gd name="connsiteY0" fmla="*/ 1440284 h 1440284"/>
              <a:gd name="connsiteX1" fmla="*/ 311926 w 875686"/>
              <a:gd name="connsiteY1" fmla="*/ 0 h 1440284"/>
              <a:gd name="connsiteX2" fmla="*/ 875686 w 875686"/>
              <a:gd name="connsiteY2" fmla="*/ 910023 h 1440284"/>
              <a:gd name="connsiteX3" fmla="*/ 0 w 875686"/>
              <a:gd name="connsiteY3" fmla="*/ 1440284 h 14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86" h="1440284">
                <a:moveTo>
                  <a:pt x="0" y="1440284"/>
                </a:moveTo>
                <a:lnTo>
                  <a:pt x="311926" y="0"/>
                </a:lnTo>
                <a:lnTo>
                  <a:pt x="875686" y="910023"/>
                </a:lnTo>
                <a:lnTo>
                  <a:pt x="0" y="14402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4098" name="Picture 2" descr="C:\Users\maiozzi_pietro\Desktop\Paolo dancona VACCINI\neonato ver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81" y="692600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9"/>
          <p:cNvGrpSpPr/>
          <p:nvPr/>
        </p:nvGrpSpPr>
        <p:grpSpPr>
          <a:xfrm rot="5400000">
            <a:off x="7386923" y="839064"/>
            <a:ext cx="902568" cy="796620"/>
            <a:chOff x="4942924" y="2903513"/>
            <a:chExt cx="533275" cy="470677"/>
          </a:xfrm>
          <a:solidFill>
            <a:schemeClr val="accent1"/>
          </a:solidFill>
        </p:grpSpPr>
        <p:sp>
          <p:nvSpPr>
            <p:cNvPr id="26" name="Rectangle 10"/>
            <p:cNvSpPr/>
            <p:nvPr/>
          </p:nvSpPr>
          <p:spPr>
            <a:xfrm rot="18811485">
              <a:off x="5110629" y="2978987"/>
              <a:ext cx="98698" cy="316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Merge 5"/>
            <p:cNvSpPr/>
            <p:nvPr/>
          </p:nvSpPr>
          <p:spPr>
            <a:xfrm rot="18811485">
              <a:off x="5306358" y="3204349"/>
              <a:ext cx="100800" cy="2388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141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3727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6493" y="3727"/>
                  </a:lnTo>
                  <a:lnTo>
                    <a:pt x="5000" y="10000"/>
                  </a:lnTo>
                  <a:lnTo>
                    <a:pt x="3446" y="40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12"/>
            <p:cNvSpPr/>
            <p:nvPr/>
          </p:nvSpPr>
          <p:spPr>
            <a:xfrm rot="18811485">
              <a:off x="4915935" y="2939513"/>
              <a:ext cx="108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lowchart: Delay 13"/>
            <p:cNvSpPr/>
            <p:nvPr/>
          </p:nvSpPr>
          <p:spPr>
            <a:xfrm rot="13411485">
              <a:off x="4942924" y="2984202"/>
              <a:ext cx="153732" cy="432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14"/>
            <p:cNvSpPr/>
            <p:nvPr/>
          </p:nvSpPr>
          <p:spPr>
            <a:xfrm rot="18811485">
              <a:off x="4965700" y="3023353"/>
              <a:ext cx="17960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15"/>
          <p:cNvGrpSpPr/>
          <p:nvPr/>
        </p:nvGrpSpPr>
        <p:grpSpPr>
          <a:xfrm rot="7081783">
            <a:off x="7676821" y="1351670"/>
            <a:ext cx="802906" cy="708658"/>
            <a:chOff x="4942924" y="2903513"/>
            <a:chExt cx="533275" cy="470677"/>
          </a:xfrm>
          <a:solidFill>
            <a:schemeClr val="accent1"/>
          </a:solidFill>
        </p:grpSpPr>
        <p:sp>
          <p:nvSpPr>
            <p:cNvPr id="32" name="Rectangle 16"/>
            <p:cNvSpPr/>
            <p:nvPr/>
          </p:nvSpPr>
          <p:spPr>
            <a:xfrm rot="18811485">
              <a:off x="5110629" y="2978987"/>
              <a:ext cx="98698" cy="316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lowchart: Merge 5"/>
            <p:cNvSpPr/>
            <p:nvPr/>
          </p:nvSpPr>
          <p:spPr>
            <a:xfrm rot="18811485">
              <a:off x="5306358" y="3204349"/>
              <a:ext cx="100800" cy="2388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141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3727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6493" y="3727"/>
                  </a:lnTo>
                  <a:lnTo>
                    <a:pt x="5000" y="10000"/>
                  </a:lnTo>
                  <a:lnTo>
                    <a:pt x="3446" y="40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18"/>
            <p:cNvSpPr/>
            <p:nvPr/>
          </p:nvSpPr>
          <p:spPr>
            <a:xfrm rot="18811485">
              <a:off x="4915935" y="2939513"/>
              <a:ext cx="108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lowchart: Delay 19"/>
            <p:cNvSpPr/>
            <p:nvPr/>
          </p:nvSpPr>
          <p:spPr>
            <a:xfrm rot="13411485">
              <a:off x="4942924" y="2984202"/>
              <a:ext cx="153732" cy="432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20"/>
            <p:cNvSpPr/>
            <p:nvPr/>
          </p:nvSpPr>
          <p:spPr>
            <a:xfrm rot="18811485">
              <a:off x="4965700" y="3023353"/>
              <a:ext cx="17960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39326"/>
          <a:stretch/>
        </p:blipFill>
        <p:spPr bwMode="auto">
          <a:xfrm>
            <a:off x="10376807" y="-47297"/>
            <a:ext cx="5633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"/>
    </mc:Choice>
    <mc:Fallback xmlns="">
      <p:transition spd="slow" advClick="0" advTm="4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032000"/>
            <a:ext cx="1219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Bastano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due </a:t>
            </a:r>
            <a:r>
              <a:rPr lang="en-GB" sz="4400" dirty="0" err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buchetti</a:t>
            </a:r>
            <a:endParaRPr lang="en-GB" sz="4400" dirty="0">
              <a:solidFill>
                <a:schemeClr val="accent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30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GB" sz="3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</a:t>
            </a:r>
            <a:r>
              <a:rPr lang="en-GB" sz="30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dosi</a:t>
            </a:r>
            <a:r>
              <a:rPr lang="en-GB" sz="3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en-GB" sz="3000" dirty="0" err="1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vaccino</a:t>
            </a:r>
            <a:r>
              <a:rPr lang="en-GB" sz="30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</a:t>
            </a:r>
            <a:r>
              <a:rPr lang="en-GB" sz="30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GB" sz="30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morbillo</a:t>
            </a:r>
            <a:r>
              <a:rPr lang="en-GB" sz="30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GB" sz="30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GB" sz="30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protezione</a:t>
            </a:r>
            <a:r>
              <a:rPr lang="en-GB" sz="30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completa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Vaccìnati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subito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4344658" y="796915"/>
            <a:ext cx="3937297" cy="3226459"/>
            <a:chOff x="4344658" y="796915"/>
            <a:chExt cx="3937297" cy="3226459"/>
          </a:xfrm>
        </p:grpSpPr>
        <p:pic>
          <p:nvPicPr>
            <p:cNvPr id="5122" name="Picture 2" descr="C:\Users\maiozzi_pietro\Desktop\Paolo dancona VACCINI\bambina verd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658" y="796915"/>
              <a:ext cx="3226459" cy="322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9"/>
            <p:cNvGrpSpPr/>
            <p:nvPr/>
          </p:nvGrpSpPr>
          <p:grpSpPr>
            <a:xfrm rot="5400000">
              <a:off x="7236275" y="895522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25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15"/>
            <p:cNvGrpSpPr/>
            <p:nvPr/>
          </p:nvGrpSpPr>
          <p:grpSpPr>
            <a:xfrm rot="7081783">
              <a:off x="7526173" y="140812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31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9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39326"/>
          <a:stretch/>
        </p:blipFill>
        <p:spPr bwMode="auto">
          <a:xfrm>
            <a:off x="10376807" y="-47297"/>
            <a:ext cx="5633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-11834" y="4377040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Il </a:t>
            </a:r>
            <a:r>
              <a:rPr lang="en-GB" sz="4400" dirty="0" err="1">
                <a:solidFill>
                  <a:srgbClr val="00C8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vaccino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funziona</a:t>
            </a:r>
            <a:endParaRPr lang="en-GB" sz="44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ricevuto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</a:t>
            </a:r>
            <a:r>
              <a:rPr lang="en-GB" sz="32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dosi</a:t>
            </a:r>
            <a:r>
              <a:rPr lang="en-GB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en-GB" sz="3200" dirty="0" err="1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morbillo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>
              <a:spcAft>
                <a:spcPts val="1200"/>
              </a:spcAft>
            </a:pP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dubbio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vaccinati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(di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nuovo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grpSp>
        <p:nvGrpSpPr>
          <p:cNvPr id="127" name="Gruppo 126"/>
          <p:cNvGrpSpPr/>
          <p:nvPr/>
        </p:nvGrpSpPr>
        <p:grpSpPr>
          <a:xfrm>
            <a:off x="5022067" y="1985140"/>
            <a:ext cx="1945064" cy="2140527"/>
            <a:chOff x="4337794" y="594264"/>
            <a:chExt cx="3404221" cy="3746317"/>
          </a:xfrm>
        </p:grpSpPr>
        <p:pic>
          <p:nvPicPr>
            <p:cNvPr id="128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Immagine 1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130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137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1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132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6146" name="Picture 2" descr="C:\Users\maiozzi_pietro\Desktop\Paolo dancona VACCINI\bambina ros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800">
            <a:off x="236177" y="367581"/>
            <a:ext cx="2033870" cy="20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C:\Users\maiozzi_pietro\Desktop\Paolo dancona VACCINI\bambina ros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4974">
            <a:off x="9611351" y="2290613"/>
            <a:ext cx="1745273" cy="174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iozzi_pietro\Desktop\Paolo dancona VACCINI\neonato ross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10" y="84058"/>
            <a:ext cx="2208452" cy="22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3" descr="C:\Users\maiozzi_pietro\Desktop\Paolo dancona VACCINI\neonato ross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3752">
            <a:off x="7324634" y="1533403"/>
            <a:ext cx="2208452" cy="22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iozzi_pietro\Desktop\Paolo dancona VACCINI\donna ross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594">
            <a:off x="2521833" y="2063522"/>
            <a:ext cx="1381754" cy="138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4" descr="C:\Users\maiozzi_pietro\Desktop\Paolo dancona VACCINI\donna ross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009">
            <a:off x="9400263" y="868686"/>
            <a:ext cx="1381754" cy="138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aiozzi_pietro\Desktop\Paolo dancona VACCINI\vecchio ross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" y="2978686"/>
            <a:ext cx="1845072" cy="184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5" descr="C:\Users\maiozzi_pietro\Desktop\Paolo dancona VACCINI\vecchio ross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7337">
            <a:off x="6084166" y="256273"/>
            <a:ext cx="1845072" cy="184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e 9"/>
          <p:cNvSpPr/>
          <p:nvPr/>
        </p:nvSpPr>
        <p:spPr>
          <a:xfrm>
            <a:off x="2689409" y="1203549"/>
            <a:ext cx="366371" cy="3619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7" name="Ovale 146"/>
          <p:cNvSpPr/>
          <p:nvPr/>
        </p:nvSpPr>
        <p:spPr>
          <a:xfrm>
            <a:off x="356897" y="2483936"/>
            <a:ext cx="579283" cy="585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8" name="Ovale 147"/>
          <p:cNvSpPr/>
          <p:nvPr/>
        </p:nvSpPr>
        <p:spPr>
          <a:xfrm>
            <a:off x="2399768" y="438643"/>
            <a:ext cx="579283" cy="585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9" name="Ovale 148"/>
          <p:cNvSpPr/>
          <p:nvPr/>
        </p:nvSpPr>
        <p:spPr>
          <a:xfrm>
            <a:off x="280167" y="3539288"/>
            <a:ext cx="366371" cy="3619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Ovale 149"/>
          <p:cNvSpPr/>
          <p:nvPr/>
        </p:nvSpPr>
        <p:spPr>
          <a:xfrm>
            <a:off x="5321382" y="550370"/>
            <a:ext cx="579283" cy="585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1" name="Ovale 150"/>
          <p:cNvSpPr/>
          <p:nvPr/>
        </p:nvSpPr>
        <p:spPr>
          <a:xfrm>
            <a:off x="351990" y="101394"/>
            <a:ext cx="366371" cy="3619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2" name="Ovale 151"/>
          <p:cNvSpPr/>
          <p:nvPr/>
        </p:nvSpPr>
        <p:spPr>
          <a:xfrm>
            <a:off x="4950788" y="356070"/>
            <a:ext cx="366371" cy="3619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3" name="Ovale 152"/>
          <p:cNvSpPr/>
          <p:nvPr/>
        </p:nvSpPr>
        <p:spPr>
          <a:xfrm>
            <a:off x="8933317" y="1525761"/>
            <a:ext cx="366371" cy="3619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4" name="Ovale 153"/>
          <p:cNvSpPr/>
          <p:nvPr/>
        </p:nvSpPr>
        <p:spPr>
          <a:xfrm>
            <a:off x="8171339" y="410258"/>
            <a:ext cx="579283" cy="585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5" name="Ovale 154"/>
          <p:cNvSpPr/>
          <p:nvPr/>
        </p:nvSpPr>
        <p:spPr>
          <a:xfrm>
            <a:off x="11144577" y="1135394"/>
            <a:ext cx="579283" cy="585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6" name="Ovale 155"/>
          <p:cNvSpPr/>
          <p:nvPr/>
        </p:nvSpPr>
        <p:spPr>
          <a:xfrm>
            <a:off x="4291469" y="2806442"/>
            <a:ext cx="366371" cy="3619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7" name="Ovale 156"/>
          <p:cNvSpPr/>
          <p:nvPr/>
        </p:nvSpPr>
        <p:spPr>
          <a:xfrm>
            <a:off x="10979982" y="771970"/>
            <a:ext cx="366371" cy="3619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8" name="Ovale 157"/>
          <p:cNvSpPr/>
          <p:nvPr/>
        </p:nvSpPr>
        <p:spPr>
          <a:xfrm>
            <a:off x="11379299" y="4060780"/>
            <a:ext cx="366371" cy="3619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9" name="Ovale 158"/>
          <p:cNvSpPr/>
          <p:nvPr/>
        </p:nvSpPr>
        <p:spPr>
          <a:xfrm>
            <a:off x="9062709" y="3539288"/>
            <a:ext cx="366371" cy="3619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2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39326"/>
          <a:stretch/>
        </p:blipFill>
        <p:spPr bwMode="auto">
          <a:xfrm>
            <a:off x="10376807" y="-47297"/>
            <a:ext cx="5633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"/>
    </mc:Choice>
    <mc:Fallback xmlns="">
      <p:transition spd="slow" advClick="0" advTm="4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03200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Sei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C8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vaccinato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GB" sz="10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ricevuto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</a:t>
            </a:r>
            <a:r>
              <a:rPr lang="en-GB" sz="32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dosi</a:t>
            </a:r>
            <a:r>
              <a:rPr lang="en-GB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en-GB" sz="3200" dirty="0" err="1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morbillo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>
              <a:spcAft>
                <a:spcPts val="1200"/>
              </a:spcAft>
            </a:pP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dubbio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vaccinati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(di </a:t>
            </a:r>
            <a:r>
              <a:rPr lang="en-GB" sz="32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nuovo</a:t>
            </a:r>
            <a:r>
              <a:rPr lang="en-GB" sz="32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ctr"/>
            <a:endParaRPr lang="en-GB" sz="2400" dirty="0">
              <a:solidFill>
                <a:srgbClr val="CC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480000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 err="1"/>
              <a:t>Scopri</a:t>
            </a:r>
            <a:r>
              <a:rPr lang="en-GB" sz="1200" dirty="0"/>
              <a:t> di </a:t>
            </a:r>
            <a:r>
              <a:rPr lang="en-GB" sz="1200" dirty="0" err="1"/>
              <a:t>più</a:t>
            </a:r>
            <a:r>
              <a:rPr lang="en-GB" sz="1200" dirty="0"/>
              <a:t> </a:t>
            </a:r>
            <a:r>
              <a:rPr lang="en-GB" sz="1200" dirty="0" err="1"/>
              <a:t>sul</a:t>
            </a:r>
            <a:r>
              <a:rPr lang="en-GB" sz="1200" dirty="0"/>
              <a:t> </a:t>
            </a:r>
            <a:r>
              <a:rPr lang="en-GB" sz="1200" dirty="0" err="1"/>
              <a:t>morbillo</a:t>
            </a:r>
            <a:r>
              <a:rPr lang="en-GB" sz="1200" dirty="0"/>
              <a:t> e </a:t>
            </a:r>
            <a:r>
              <a:rPr lang="en-GB" sz="1200" dirty="0" err="1"/>
              <a:t>sulla</a:t>
            </a:r>
            <a:r>
              <a:rPr lang="en-GB" sz="1200" dirty="0"/>
              <a:t> </a:t>
            </a:r>
            <a:r>
              <a:rPr lang="en-GB" sz="1200" dirty="0" err="1"/>
              <a:t>vaccinazione</a:t>
            </a:r>
            <a:r>
              <a:rPr lang="en-GB" sz="1200" dirty="0"/>
              <a:t> </a:t>
            </a:r>
            <a:r>
              <a:rPr lang="en-GB" sz="1200" dirty="0" err="1"/>
              <a:t>consultando</a:t>
            </a:r>
            <a:r>
              <a:rPr lang="en-GB" sz="1200" dirty="0"/>
              <a:t> https://ecdc.europa.eu/en/measles</a:t>
            </a:r>
          </a:p>
        </p:txBody>
      </p:sp>
      <p:pic>
        <p:nvPicPr>
          <p:cNvPr id="2050" name="Picture 2" descr="C:\Users\maiozzi_pietro\Desktop\Paolo dancona VACCINI\Icona don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65" y="1250100"/>
            <a:ext cx="2825585" cy="282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66" y="1245868"/>
            <a:ext cx="2829816" cy="28298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1222353">
            <a:off x="4476516" y="898785"/>
            <a:ext cx="796076" cy="702629"/>
            <a:chOff x="4942924" y="2903513"/>
            <a:chExt cx="533275" cy="470677"/>
          </a:xfrm>
          <a:solidFill>
            <a:schemeClr val="accent1"/>
          </a:solidFill>
        </p:grpSpPr>
        <p:sp>
          <p:nvSpPr>
            <p:cNvPr id="11" name="Rectangle 10"/>
            <p:cNvSpPr/>
            <p:nvPr/>
          </p:nvSpPr>
          <p:spPr>
            <a:xfrm rot="18811485">
              <a:off x="5110629" y="2978987"/>
              <a:ext cx="98698" cy="316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Merge 5"/>
            <p:cNvSpPr/>
            <p:nvPr/>
          </p:nvSpPr>
          <p:spPr>
            <a:xfrm rot="18811485">
              <a:off x="5306358" y="3204349"/>
              <a:ext cx="100800" cy="2388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141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3727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6493" y="3727"/>
                  </a:lnTo>
                  <a:lnTo>
                    <a:pt x="5000" y="10000"/>
                  </a:lnTo>
                  <a:lnTo>
                    <a:pt x="3446" y="40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 rot="18811485">
              <a:off x="4915935" y="2939513"/>
              <a:ext cx="108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lowchart: Delay 13"/>
            <p:cNvSpPr/>
            <p:nvPr/>
          </p:nvSpPr>
          <p:spPr>
            <a:xfrm rot="13411485">
              <a:off x="4942924" y="2984202"/>
              <a:ext cx="153732" cy="432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 rot="18811485">
              <a:off x="4965700" y="3023353"/>
              <a:ext cx="17960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 rot="2904136">
            <a:off x="4955207" y="812950"/>
            <a:ext cx="708173" cy="625045"/>
            <a:chOff x="4942924" y="2903513"/>
            <a:chExt cx="533275" cy="470677"/>
          </a:xfrm>
          <a:solidFill>
            <a:schemeClr val="accent1"/>
          </a:solidFill>
        </p:grpSpPr>
        <p:sp>
          <p:nvSpPr>
            <p:cNvPr id="17" name="Rectangle 16"/>
            <p:cNvSpPr/>
            <p:nvPr/>
          </p:nvSpPr>
          <p:spPr>
            <a:xfrm rot="18811485">
              <a:off x="5110629" y="2978987"/>
              <a:ext cx="98698" cy="316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Merge 5"/>
            <p:cNvSpPr/>
            <p:nvPr/>
          </p:nvSpPr>
          <p:spPr>
            <a:xfrm rot="18811485">
              <a:off x="5306358" y="3204349"/>
              <a:ext cx="100800" cy="2388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141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3727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6493" y="3727"/>
                  </a:lnTo>
                  <a:lnTo>
                    <a:pt x="5000" y="10000"/>
                  </a:lnTo>
                  <a:lnTo>
                    <a:pt x="3446" y="40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 rot="18811485">
              <a:off x="4915935" y="2939513"/>
              <a:ext cx="108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lowchart: Delay 19"/>
            <p:cNvSpPr/>
            <p:nvPr/>
          </p:nvSpPr>
          <p:spPr>
            <a:xfrm rot="13411485">
              <a:off x="4942924" y="2984202"/>
              <a:ext cx="153732" cy="432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 rot="18811485">
              <a:off x="4965700" y="3023353"/>
              <a:ext cx="17960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2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39326"/>
          <a:stretch/>
        </p:blipFill>
        <p:spPr bwMode="auto">
          <a:xfrm>
            <a:off x="10376807" y="-47297"/>
            <a:ext cx="5633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7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-11834" y="4032000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Il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morbillo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non è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una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malattia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solo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dell’infanzia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sz="10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45% di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tutti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morbillo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verificano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adolescenti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e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0" y="6480000"/>
            <a:ext cx="121801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* Dai 15 </a:t>
            </a:r>
            <a:r>
              <a:rPr lang="en-GB" sz="1200" dirty="0" err="1"/>
              <a:t>anni</a:t>
            </a:r>
            <a:r>
              <a:rPr lang="en-GB" sz="1200" dirty="0"/>
              <a:t> di </a:t>
            </a:r>
            <a:r>
              <a:rPr lang="en-GB" sz="1200" dirty="0" err="1"/>
              <a:t>età</a:t>
            </a:r>
            <a:r>
              <a:rPr lang="en-GB" sz="1200" dirty="0"/>
              <a:t>. </a:t>
            </a:r>
            <a:r>
              <a:rPr lang="en-GB" sz="1200" dirty="0" err="1"/>
              <a:t>Basato</a:t>
            </a:r>
            <a:r>
              <a:rPr lang="en-GB" sz="1200" dirty="0"/>
              <a:t> </a:t>
            </a:r>
            <a:r>
              <a:rPr lang="en-GB" sz="1200" dirty="0" err="1"/>
              <a:t>sul</a:t>
            </a:r>
            <a:r>
              <a:rPr lang="en-GB" sz="1200" dirty="0"/>
              <a:t> </a:t>
            </a:r>
            <a:r>
              <a:rPr lang="en-GB" sz="1200" dirty="0" err="1"/>
              <a:t>numero</a:t>
            </a:r>
            <a:r>
              <a:rPr lang="en-GB" sz="1200" dirty="0"/>
              <a:t> di </a:t>
            </a:r>
            <a:r>
              <a:rPr lang="en-GB" sz="1200" dirty="0" err="1"/>
              <a:t>casi</a:t>
            </a:r>
            <a:r>
              <a:rPr lang="en-GB" sz="1200" dirty="0"/>
              <a:t> </a:t>
            </a:r>
            <a:r>
              <a:rPr lang="en-GB" sz="1200" dirty="0" err="1"/>
              <a:t>confermati</a:t>
            </a:r>
            <a:r>
              <a:rPr lang="en-GB" sz="1200" dirty="0"/>
              <a:t>  in EU/EEA e </a:t>
            </a:r>
            <a:r>
              <a:rPr lang="en-GB" sz="1200" dirty="0" err="1"/>
              <a:t>trasmessi</a:t>
            </a:r>
            <a:r>
              <a:rPr lang="en-GB" sz="1200" dirty="0"/>
              <a:t> </a:t>
            </a:r>
            <a:r>
              <a:rPr lang="en-GB" sz="1200" dirty="0" err="1"/>
              <a:t>all’European</a:t>
            </a:r>
            <a:r>
              <a:rPr lang="en-GB" sz="1200" dirty="0"/>
              <a:t> Centre for Disease Prevention and Control a Stoccolma.</a:t>
            </a:r>
          </a:p>
        </p:txBody>
      </p:sp>
      <p:pic>
        <p:nvPicPr>
          <p:cNvPr id="95" name="Picture 4" descr="C:\Users\maiozzi_pietro\Desktop\Paolo dancona VACCINI\donna ros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594">
            <a:off x="1198471" y="311814"/>
            <a:ext cx="1381754" cy="138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C:\Users\maiozzi_pietro\Desktop\Paolo dancona VACCINI\donna ros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204">
            <a:off x="1192005" y="2135834"/>
            <a:ext cx="1813900" cy="18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C:\Users\maiozzi_pietro\Desktop\Paolo dancona VACCINI\donna ros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96" y="483559"/>
            <a:ext cx="2654434" cy="26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:\Users\maiozzi_pietro\Desktop\Paolo dancona VACCINI\bambina ros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6494">
            <a:off x="9494562" y="2046953"/>
            <a:ext cx="2033870" cy="20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:\Users\maiozzi_pietro\Desktop\Paolo dancona VACCINI\bambina ros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55" y="625744"/>
            <a:ext cx="2750456" cy="27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C:\Users\maiozzi_pietro\Desktop\Paolo dancona VACCINI\bambina ros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4591">
            <a:off x="9082025" y="798017"/>
            <a:ext cx="1403449" cy="14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39326"/>
          <a:stretch/>
        </p:blipFill>
        <p:spPr bwMode="auto">
          <a:xfrm>
            <a:off x="10376807" y="-47297"/>
            <a:ext cx="5633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0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"/>
    </mc:Choice>
    <mc:Fallback xmlns="">
      <p:transition spd="slow" advClick="0" advTm="4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-11834" y="4032000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Il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morbillo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è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una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malattia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dei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bambini.</a:t>
            </a:r>
          </a:p>
          <a:p>
            <a:pPr algn="ctr"/>
            <a:endParaRPr lang="en-GB" sz="10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45% di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tutti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morbillo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verificano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adolescenti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e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adulti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66849" y="4878619"/>
            <a:ext cx="2674171" cy="480052"/>
            <a:chOff x="5351926" y="4507967"/>
            <a:chExt cx="2555941" cy="56467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362786" y="4507967"/>
              <a:ext cx="2545081" cy="5551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5351926" y="4621690"/>
              <a:ext cx="2493895" cy="45095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4" name="Picture 4" descr="C:\Users\maiozzi_pietro\Desktop\Paolo dancona VACCINI\donna ros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594">
            <a:off x="7193830" y="830946"/>
            <a:ext cx="1381754" cy="138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C:\Users\maiozzi_pietro\Desktop\Paolo dancona VACCINI\donna ros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204">
            <a:off x="6781922" y="2353041"/>
            <a:ext cx="1813900" cy="18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C:\Users\maiozzi_pietro\Desktop\Paolo dancona VACCINI\donna ros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55" y="1002691"/>
            <a:ext cx="2654434" cy="26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C:\Users\maiozzi_pietro\Desktop\Paolo dancona VACCINI\bambina ros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6494">
            <a:off x="3317458" y="1734640"/>
            <a:ext cx="2033870" cy="20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:\Users\maiozzi_pietro\Desktop\Paolo dancona VACCINI\bambina ros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1" y="313431"/>
            <a:ext cx="2750456" cy="27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:\Users\maiozzi_pietro\Desktop\Paolo dancona VACCINI\bambina ros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4591">
            <a:off x="2904921" y="485704"/>
            <a:ext cx="1403449" cy="14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87">
            <a:extLst>
              <a:ext uri="{FF2B5EF4-FFF2-40B4-BE49-F238E27FC236}">
                <a16:creationId xmlns="" xmlns:a16="http://schemas.microsoft.com/office/drawing/2014/main" id="{08B66956-7D5D-4005-9CF4-CACCA9AB7001}"/>
              </a:ext>
            </a:extLst>
          </p:cNvPr>
          <p:cNvSpPr txBox="1"/>
          <p:nvPr/>
        </p:nvSpPr>
        <p:spPr>
          <a:xfrm>
            <a:off x="226451" y="6437966"/>
            <a:ext cx="121801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* Dai 15 </a:t>
            </a:r>
            <a:r>
              <a:rPr lang="en-GB" sz="1200" dirty="0" err="1"/>
              <a:t>anni</a:t>
            </a:r>
            <a:r>
              <a:rPr lang="en-GB" sz="1200" dirty="0"/>
              <a:t> di </a:t>
            </a:r>
            <a:r>
              <a:rPr lang="en-GB" sz="1200" dirty="0" err="1"/>
              <a:t>età</a:t>
            </a:r>
            <a:r>
              <a:rPr lang="en-GB" sz="1200" dirty="0"/>
              <a:t>. </a:t>
            </a:r>
            <a:r>
              <a:rPr lang="en-GB" sz="1200" dirty="0" err="1"/>
              <a:t>Basato</a:t>
            </a:r>
            <a:r>
              <a:rPr lang="en-GB" sz="1200" dirty="0"/>
              <a:t> </a:t>
            </a:r>
            <a:r>
              <a:rPr lang="en-GB" sz="1200" dirty="0" err="1"/>
              <a:t>sul</a:t>
            </a:r>
            <a:r>
              <a:rPr lang="en-GB" sz="1200" dirty="0"/>
              <a:t> </a:t>
            </a:r>
            <a:r>
              <a:rPr lang="en-GB" sz="1200" dirty="0" err="1"/>
              <a:t>numero</a:t>
            </a:r>
            <a:r>
              <a:rPr lang="en-GB" sz="1200" dirty="0"/>
              <a:t> di </a:t>
            </a:r>
            <a:r>
              <a:rPr lang="en-GB" sz="1200" dirty="0" err="1"/>
              <a:t>casi</a:t>
            </a:r>
            <a:r>
              <a:rPr lang="en-GB" sz="1200" dirty="0"/>
              <a:t> </a:t>
            </a:r>
            <a:r>
              <a:rPr lang="en-GB" sz="1200" dirty="0" err="1"/>
              <a:t>confermati</a:t>
            </a:r>
            <a:r>
              <a:rPr lang="en-GB" sz="1200" dirty="0"/>
              <a:t>  in EU/EEA e </a:t>
            </a:r>
            <a:r>
              <a:rPr lang="en-GB" sz="1200" dirty="0" err="1"/>
              <a:t>trasmessi</a:t>
            </a:r>
            <a:r>
              <a:rPr lang="en-GB" sz="1200" dirty="0"/>
              <a:t> </a:t>
            </a:r>
            <a:r>
              <a:rPr lang="en-GB" sz="1200" dirty="0" err="1"/>
              <a:t>all’European</a:t>
            </a:r>
            <a:r>
              <a:rPr lang="en-GB" sz="1200" dirty="0"/>
              <a:t> Centre for Disease Prevention and Control a Stoccolma.</a:t>
            </a:r>
          </a:p>
        </p:txBody>
      </p:sp>
      <p:pic>
        <p:nvPicPr>
          <p:cNvPr id="16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39326"/>
          <a:stretch/>
        </p:blipFill>
        <p:spPr bwMode="auto">
          <a:xfrm>
            <a:off x="10376807" y="-47297"/>
            <a:ext cx="5633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6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"/>
    </mc:Choice>
    <mc:Fallback xmlns="">
      <p:transition spd="slow" advClick="0" advTm="4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-11834" y="4507967"/>
            <a:ext cx="12192000" cy="23500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GB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Sezione</a:t>
            </a: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b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Messaggi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sulle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vaccinazioni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rivolte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</a:t>
            </a: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personale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sanitario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Isosceles Triangle 1"/>
          <p:cNvSpPr/>
          <p:nvPr/>
        </p:nvSpPr>
        <p:spPr>
          <a:xfrm rot="12680057">
            <a:off x="-174154" y="-336886"/>
            <a:ext cx="894960" cy="1470313"/>
          </a:xfrm>
          <a:custGeom>
            <a:avLst/>
            <a:gdLst>
              <a:gd name="connsiteX0" fmla="*/ 0 w 2757070"/>
              <a:gd name="connsiteY0" fmla="*/ 2376784 h 2376784"/>
              <a:gd name="connsiteX1" fmla="*/ 1378535 w 2757070"/>
              <a:gd name="connsiteY1" fmla="*/ 0 h 2376784"/>
              <a:gd name="connsiteX2" fmla="*/ 2757070 w 2757070"/>
              <a:gd name="connsiteY2" fmla="*/ 2376784 h 2376784"/>
              <a:gd name="connsiteX3" fmla="*/ 0 w 2757070"/>
              <a:gd name="connsiteY3" fmla="*/ 2376784 h 2376784"/>
              <a:gd name="connsiteX0" fmla="*/ 0 w 2795703"/>
              <a:gd name="connsiteY0" fmla="*/ 2376784 h 2705153"/>
              <a:gd name="connsiteX1" fmla="*/ 1378535 w 2795703"/>
              <a:gd name="connsiteY1" fmla="*/ 0 h 2705153"/>
              <a:gd name="connsiteX2" fmla="*/ 2795703 w 2795703"/>
              <a:gd name="connsiteY2" fmla="*/ 2705153 h 2705153"/>
              <a:gd name="connsiteX3" fmla="*/ 0 w 2795703"/>
              <a:gd name="connsiteY3" fmla="*/ 2376784 h 2705153"/>
              <a:gd name="connsiteX0" fmla="*/ 0 w 2795703"/>
              <a:gd name="connsiteY0" fmla="*/ 2092438 h 2420807"/>
              <a:gd name="connsiteX1" fmla="*/ 228996 w 2795703"/>
              <a:gd name="connsiteY1" fmla="*/ 0 h 2420807"/>
              <a:gd name="connsiteX2" fmla="*/ 2795703 w 2795703"/>
              <a:gd name="connsiteY2" fmla="*/ 2420807 h 2420807"/>
              <a:gd name="connsiteX3" fmla="*/ 0 w 2795703"/>
              <a:gd name="connsiteY3" fmla="*/ 2092438 h 2420807"/>
              <a:gd name="connsiteX0" fmla="*/ 0 w 1761235"/>
              <a:gd name="connsiteY0" fmla="*/ 2092438 h 2300850"/>
              <a:gd name="connsiteX1" fmla="*/ 228996 w 1761235"/>
              <a:gd name="connsiteY1" fmla="*/ 0 h 2300850"/>
              <a:gd name="connsiteX2" fmla="*/ 1761235 w 1761235"/>
              <a:gd name="connsiteY2" fmla="*/ 2300850 h 2300850"/>
              <a:gd name="connsiteX3" fmla="*/ 0 w 1761235"/>
              <a:gd name="connsiteY3" fmla="*/ 2092438 h 2300850"/>
              <a:gd name="connsiteX0" fmla="*/ 0 w 1761235"/>
              <a:gd name="connsiteY0" fmla="*/ 1519561 h 1727973"/>
              <a:gd name="connsiteX1" fmla="*/ 171089 w 1761235"/>
              <a:gd name="connsiteY1" fmla="*/ 0 h 1727973"/>
              <a:gd name="connsiteX2" fmla="*/ 1761235 w 1761235"/>
              <a:gd name="connsiteY2" fmla="*/ 1727973 h 1727973"/>
              <a:gd name="connsiteX3" fmla="*/ 0 w 1761235"/>
              <a:gd name="connsiteY3" fmla="*/ 1519561 h 1727973"/>
              <a:gd name="connsiteX0" fmla="*/ 0 w 1176963"/>
              <a:gd name="connsiteY0" fmla="*/ 1519561 h 1660143"/>
              <a:gd name="connsiteX1" fmla="*/ 171089 w 1176963"/>
              <a:gd name="connsiteY1" fmla="*/ 0 h 1660143"/>
              <a:gd name="connsiteX2" fmla="*/ 1176963 w 1176963"/>
              <a:gd name="connsiteY2" fmla="*/ 1660143 h 1660143"/>
              <a:gd name="connsiteX3" fmla="*/ 0 w 1176963"/>
              <a:gd name="connsiteY3" fmla="*/ 1519561 h 1660143"/>
              <a:gd name="connsiteX0" fmla="*/ 0 w 1176963"/>
              <a:gd name="connsiteY0" fmla="*/ 972109 h 1112691"/>
              <a:gd name="connsiteX1" fmla="*/ 499652 w 1176963"/>
              <a:gd name="connsiteY1" fmla="*/ 0 h 1112691"/>
              <a:gd name="connsiteX2" fmla="*/ 1176963 w 1176963"/>
              <a:gd name="connsiteY2" fmla="*/ 1112691 h 1112691"/>
              <a:gd name="connsiteX3" fmla="*/ 0 w 1176963"/>
              <a:gd name="connsiteY3" fmla="*/ 972109 h 1112691"/>
              <a:gd name="connsiteX0" fmla="*/ 0 w 875686"/>
              <a:gd name="connsiteY0" fmla="*/ 1642952 h 1642952"/>
              <a:gd name="connsiteX1" fmla="*/ 198375 w 875686"/>
              <a:gd name="connsiteY1" fmla="*/ 0 h 1642952"/>
              <a:gd name="connsiteX2" fmla="*/ 875686 w 875686"/>
              <a:gd name="connsiteY2" fmla="*/ 1112691 h 1642952"/>
              <a:gd name="connsiteX3" fmla="*/ 0 w 875686"/>
              <a:gd name="connsiteY3" fmla="*/ 1642952 h 1642952"/>
              <a:gd name="connsiteX0" fmla="*/ 0 w 875686"/>
              <a:gd name="connsiteY0" fmla="*/ 1440284 h 1440284"/>
              <a:gd name="connsiteX1" fmla="*/ 311926 w 875686"/>
              <a:gd name="connsiteY1" fmla="*/ 0 h 1440284"/>
              <a:gd name="connsiteX2" fmla="*/ 875686 w 875686"/>
              <a:gd name="connsiteY2" fmla="*/ 910023 h 1440284"/>
              <a:gd name="connsiteX3" fmla="*/ 0 w 875686"/>
              <a:gd name="connsiteY3" fmla="*/ 1440284 h 14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86" h="1440284">
                <a:moveTo>
                  <a:pt x="0" y="1440284"/>
                </a:moveTo>
                <a:lnTo>
                  <a:pt x="311926" y="0"/>
                </a:lnTo>
                <a:lnTo>
                  <a:pt x="875686" y="910023"/>
                </a:lnTo>
                <a:lnTo>
                  <a:pt x="0" y="14402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C:\Users\maiozzi_pietro\Desktop\Paolo dancona VACCINI\medico ver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16" y="1170230"/>
            <a:ext cx="3217500" cy="32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9"/>
          <p:cNvGrpSpPr/>
          <p:nvPr/>
        </p:nvGrpSpPr>
        <p:grpSpPr>
          <a:xfrm rot="1222353">
            <a:off x="4457110" y="844218"/>
            <a:ext cx="796076" cy="702629"/>
            <a:chOff x="4942924" y="2903513"/>
            <a:chExt cx="533275" cy="470677"/>
          </a:xfrm>
          <a:solidFill>
            <a:schemeClr val="accent1"/>
          </a:solidFill>
        </p:grpSpPr>
        <p:sp>
          <p:nvSpPr>
            <p:cNvPr id="25" name="Rectangle 10"/>
            <p:cNvSpPr/>
            <p:nvPr/>
          </p:nvSpPr>
          <p:spPr>
            <a:xfrm rot="18811485">
              <a:off x="5110629" y="2978987"/>
              <a:ext cx="98698" cy="316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Merge 5"/>
            <p:cNvSpPr/>
            <p:nvPr/>
          </p:nvSpPr>
          <p:spPr>
            <a:xfrm rot="18811485">
              <a:off x="5306358" y="3204349"/>
              <a:ext cx="100800" cy="2388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141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3727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6493" y="3727"/>
                  </a:lnTo>
                  <a:lnTo>
                    <a:pt x="5000" y="10000"/>
                  </a:lnTo>
                  <a:lnTo>
                    <a:pt x="3446" y="40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12"/>
            <p:cNvSpPr/>
            <p:nvPr/>
          </p:nvSpPr>
          <p:spPr>
            <a:xfrm rot="18811485">
              <a:off x="4915935" y="2939513"/>
              <a:ext cx="108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Delay 13"/>
            <p:cNvSpPr/>
            <p:nvPr/>
          </p:nvSpPr>
          <p:spPr>
            <a:xfrm rot="13411485">
              <a:off x="4942924" y="2984202"/>
              <a:ext cx="153732" cy="432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14"/>
            <p:cNvSpPr/>
            <p:nvPr/>
          </p:nvSpPr>
          <p:spPr>
            <a:xfrm rot="18811485">
              <a:off x="4965700" y="3023353"/>
              <a:ext cx="17960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15"/>
          <p:cNvGrpSpPr/>
          <p:nvPr/>
        </p:nvGrpSpPr>
        <p:grpSpPr>
          <a:xfrm rot="2904136">
            <a:off x="4935801" y="758383"/>
            <a:ext cx="708173" cy="625045"/>
            <a:chOff x="4942924" y="2903513"/>
            <a:chExt cx="533275" cy="470677"/>
          </a:xfrm>
          <a:solidFill>
            <a:schemeClr val="accent1"/>
          </a:solidFill>
        </p:grpSpPr>
        <p:sp>
          <p:nvSpPr>
            <p:cNvPr id="31" name="Rectangle 16"/>
            <p:cNvSpPr/>
            <p:nvPr/>
          </p:nvSpPr>
          <p:spPr>
            <a:xfrm rot="18811485">
              <a:off x="5110629" y="2978987"/>
              <a:ext cx="98698" cy="316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lowchart: Merge 5"/>
            <p:cNvSpPr/>
            <p:nvPr/>
          </p:nvSpPr>
          <p:spPr>
            <a:xfrm rot="18811485">
              <a:off x="5306358" y="3204349"/>
              <a:ext cx="100800" cy="2388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141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17 w 10000"/>
                <a:gd name="connsiteY2" fmla="*/ 4323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2684 w 10000"/>
                <a:gd name="connsiteY4" fmla="*/ 4323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4174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493 w 10000"/>
                <a:gd name="connsiteY2" fmla="*/ 3727 h 10000"/>
                <a:gd name="connsiteX3" fmla="*/ 5000 w 10000"/>
                <a:gd name="connsiteY3" fmla="*/ 10000 h 10000"/>
                <a:gd name="connsiteX4" fmla="*/ 3446 w 10000"/>
                <a:gd name="connsiteY4" fmla="*/ 4025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6493" y="3727"/>
                  </a:lnTo>
                  <a:lnTo>
                    <a:pt x="5000" y="10000"/>
                  </a:lnTo>
                  <a:lnTo>
                    <a:pt x="3446" y="40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18"/>
            <p:cNvSpPr/>
            <p:nvPr/>
          </p:nvSpPr>
          <p:spPr>
            <a:xfrm rot="18811485">
              <a:off x="4915935" y="2939513"/>
              <a:ext cx="108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lowchart: Delay 19"/>
            <p:cNvSpPr/>
            <p:nvPr/>
          </p:nvSpPr>
          <p:spPr>
            <a:xfrm rot="13411485">
              <a:off x="4942924" y="2984202"/>
              <a:ext cx="153732" cy="432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20"/>
            <p:cNvSpPr/>
            <p:nvPr/>
          </p:nvSpPr>
          <p:spPr>
            <a:xfrm rot="18811485">
              <a:off x="4965700" y="3023353"/>
              <a:ext cx="17960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39326"/>
          <a:stretch/>
        </p:blipFill>
        <p:spPr bwMode="auto">
          <a:xfrm>
            <a:off x="10376807" y="-47297"/>
            <a:ext cx="5633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4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"/>
    </mc:Choice>
    <mc:Fallback xmlns="">
      <p:transition spd="slow" advClick="0" advTm="4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420170"/>
            <a:ext cx="12192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Ehi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n-GB" sz="4400" dirty="0" err="1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dottore</a:t>
            </a:r>
            <a:r>
              <a:rPr lang="en-GB" sz="4400" dirty="0">
                <a:solidFill>
                  <a:srgbClr val="CC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n-GB" sz="1000" dirty="0">
              <a:solidFill>
                <a:srgbClr val="CC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paziente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</a:t>
            </a:r>
            <a:r>
              <a:rPr lang="en-GB" sz="3200" dirty="0" err="1">
                <a:solidFill>
                  <a:srgbClr val="00C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vaccinato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morbillo</a:t>
            </a:r>
            <a:r>
              <a:rPr lang="en-GB" sz="3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68973" y="476695"/>
            <a:ext cx="453485" cy="558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400" b="1" dirty="0">
                <a:solidFill>
                  <a:srgbClr val="5B9BD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4800" dirty="0">
              <a:solidFill>
                <a:srgbClr val="5B9BD5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0" y="6480000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 err="1"/>
              <a:t>Scopri</a:t>
            </a:r>
            <a:r>
              <a:rPr lang="en-GB" sz="1200" dirty="0"/>
              <a:t> di </a:t>
            </a:r>
            <a:r>
              <a:rPr lang="en-GB" sz="1200" dirty="0" err="1"/>
              <a:t>più</a:t>
            </a:r>
            <a:r>
              <a:rPr lang="en-GB" sz="1200" dirty="0"/>
              <a:t> </a:t>
            </a:r>
            <a:r>
              <a:rPr lang="en-GB" sz="1200" dirty="0" err="1"/>
              <a:t>sul</a:t>
            </a:r>
            <a:r>
              <a:rPr lang="en-GB" sz="1200" dirty="0"/>
              <a:t> </a:t>
            </a:r>
            <a:r>
              <a:rPr lang="en-GB" sz="1200" dirty="0" err="1"/>
              <a:t>morbillo</a:t>
            </a:r>
            <a:r>
              <a:rPr lang="en-GB" sz="1200" dirty="0"/>
              <a:t> e </a:t>
            </a:r>
            <a:r>
              <a:rPr lang="en-GB" sz="1200" dirty="0" err="1"/>
              <a:t>sulla</a:t>
            </a:r>
            <a:r>
              <a:rPr lang="en-GB" sz="1200" dirty="0"/>
              <a:t> </a:t>
            </a:r>
            <a:r>
              <a:rPr lang="en-GB" sz="1200" dirty="0" err="1"/>
              <a:t>vaccinazione</a:t>
            </a:r>
            <a:r>
              <a:rPr lang="en-GB" sz="1200" dirty="0"/>
              <a:t> </a:t>
            </a:r>
            <a:r>
              <a:rPr lang="en-GB" sz="1200" dirty="0" err="1"/>
              <a:t>consultando</a:t>
            </a:r>
            <a:r>
              <a:rPr lang="en-GB" sz="1200" dirty="0"/>
              <a:t> https://ecdc.europa.eu/en/measles</a:t>
            </a:r>
          </a:p>
        </p:txBody>
      </p:sp>
      <p:grpSp>
        <p:nvGrpSpPr>
          <p:cNvPr id="38" name="Gruppo 37"/>
          <p:cNvGrpSpPr/>
          <p:nvPr/>
        </p:nvGrpSpPr>
        <p:grpSpPr>
          <a:xfrm>
            <a:off x="5007993" y="867103"/>
            <a:ext cx="3003676" cy="3305521"/>
            <a:chOff x="4337794" y="594264"/>
            <a:chExt cx="3404221" cy="3746317"/>
          </a:xfrm>
        </p:grpSpPr>
        <p:pic>
          <p:nvPicPr>
            <p:cNvPr id="39" name="Picture 2" descr="C:\Users\maiozzi_pietro\Desktop\Paolo dancona VACCINI\Icona do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52" y="1137016"/>
              <a:ext cx="3203565" cy="32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Immagin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653" y="1132218"/>
              <a:ext cx="3208362" cy="3208362"/>
            </a:xfrm>
            <a:prstGeom prst="rect">
              <a:avLst/>
            </a:prstGeom>
          </p:spPr>
        </p:pic>
        <p:grpSp>
          <p:nvGrpSpPr>
            <p:cNvPr id="44" name="Group 9"/>
            <p:cNvGrpSpPr/>
            <p:nvPr/>
          </p:nvGrpSpPr>
          <p:grpSpPr>
            <a:xfrm rot="1222353">
              <a:off x="4337794" y="738705"/>
              <a:ext cx="902568" cy="796620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51" name="Rectangle 10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12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lowchart: Delay 13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14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5" name="Group 15"/>
            <p:cNvGrpSpPr/>
            <p:nvPr/>
          </p:nvGrpSpPr>
          <p:grpSpPr>
            <a:xfrm rot="2904136">
              <a:off x="4880520" y="641388"/>
              <a:ext cx="802906" cy="708658"/>
              <a:chOff x="4942924" y="2903513"/>
              <a:chExt cx="533275" cy="470677"/>
            </a:xfrm>
            <a:solidFill>
              <a:schemeClr val="accent1"/>
            </a:solidFill>
          </p:grpSpPr>
          <p:sp>
            <p:nvSpPr>
              <p:cNvPr id="46" name="Rectangle 16"/>
              <p:cNvSpPr/>
              <p:nvPr/>
            </p:nvSpPr>
            <p:spPr>
              <a:xfrm rot="18811485">
                <a:off x="5110629" y="2978987"/>
                <a:ext cx="98698" cy="316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Flowchart: Merge 5"/>
              <p:cNvSpPr/>
              <p:nvPr/>
            </p:nvSpPr>
            <p:spPr>
              <a:xfrm rot="18811485">
                <a:off x="5306358" y="3204349"/>
                <a:ext cx="100800" cy="2388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141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17 w 10000"/>
                  <a:gd name="connsiteY2" fmla="*/ 4323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2684 w 10000"/>
                  <a:gd name="connsiteY4" fmla="*/ 432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4174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493 w 10000"/>
                  <a:gd name="connsiteY2" fmla="*/ 3727 h 10000"/>
                  <a:gd name="connsiteX3" fmla="*/ 5000 w 10000"/>
                  <a:gd name="connsiteY3" fmla="*/ 10000 h 10000"/>
                  <a:gd name="connsiteX4" fmla="*/ 3446 w 10000"/>
                  <a:gd name="connsiteY4" fmla="*/ 4025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6493" y="3727"/>
                    </a:lnTo>
                    <a:lnTo>
                      <a:pt x="5000" y="10000"/>
                    </a:lnTo>
                    <a:lnTo>
                      <a:pt x="3446" y="40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18"/>
              <p:cNvSpPr/>
              <p:nvPr/>
            </p:nvSpPr>
            <p:spPr>
              <a:xfrm rot="18811485">
                <a:off x="4915935" y="2939513"/>
                <a:ext cx="108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lowchart: Delay 19"/>
              <p:cNvSpPr/>
              <p:nvPr/>
            </p:nvSpPr>
            <p:spPr>
              <a:xfrm rot="13411485">
                <a:off x="4942924" y="2984202"/>
                <a:ext cx="153732" cy="432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20"/>
              <p:cNvSpPr/>
              <p:nvPr/>
            </p:nvSpPr>
            <p:spPr>
              <a:xfrm rot="18811485">
                <a:off x="4965700" y="3023353"/>
                <a:ext cx="179607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6" name="TextBox 23"/>
          <p:cNvSpPr txBox="1"/>
          <p:nvPr/>
        </p:nvSpPr>
        <p:spPr>
          <a:xfrm>
            <a:off x="6127385" y="459469"/>
            <a:ext cx="453485" cy="558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400" b="1" dirty="0">
                <a:solidFill>
                  <a:srgbClr val="5B9BD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4800" dirty="0">
              <a:solidFill>
                <a:srgbClr val="5B9BD5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23"/>
          <p:cNvSpPr txBox="1"/>
          <p:nvPr/>
        </p:nvSpPr>
        <p:spPr>
          <a:xfrm>
            <a:off x="5314904" y="180286"/>
            <a:ext cx="453485" cy="558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400" b="1" dirty="0">
                <a:solidFill>
                  <a:srgbClr val="5B9BD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4800" dirty="0">
              <a:solidFill>
                <a:srgbClr val="5B9BD5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" descr="C:\Users\maiozzi_pietro\Desktop\Paolo dancona VACCINI\3 logo trasparent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39326"/>
          <a:stretch/>
        </p:blipFill>
        <p:spPr bwMode="auto">
          <a:xfrm>
            <a:off x="10376807" y="-47297"/>
            <a:ext cx="5633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unication" ma:contentTypeID="0x010100F92FB91056B24E40ACCE93A804002EFF001822ADB6403249B6AC60D10F8970E85E0002324C79913E41DFAC45BE82D1D0F324002665D754CEA35D49A205CF49138C8367" ma:contentTypeVersion="212" ma:contentTypeDescription="The main level of classification for the document" ma:contentTypeScope="" ma:versionID="4e69245bf4bcf58a20ac5b314828aae6">
  <xsd:schema xmlns:xsd="http://www.w3.org/2001/XMLSchema" xmlns:xs="http://www.w3.org/2001/XMLSchema" xmlns:p="http://schemas.microsoft.com/office/2006/metadata/properties" xmlns:ns1="http://schemas.microsoft.com/sharepoint/v3" xmlns:ns2="5853e249-3efc-412b-93d1-e2f4d7003703" xmlns:ns3="d23a570b-d7a9-49ca-a34c-8afb8206b4bf" targetNamespace="http://schemas.microsoft.com/office/2006/metadata/properties" ma:root="true" ma:fieldsID="8486fb627453461f73c3b84e3edf2656" ns1:_="" ns2:_="" ns3:_="">
    <xsd:import namespace="http://schemas.microsoft.com/sharepoint/v3"/>
    <xsd:import namespace="5853e249-3efc-412b-93d1-e2f4d7003703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3:m4f2abd528a9430bb1514981700fe204" minOccurs="0"/>
                <xsd:element ref="ns3:TaxCatchAll" minOccurs="0"/>
                <xsd:element ref="ns3:TaxCatchAllLabel" minOccurs="0"/>
                <xsd:element ref="ns2:ECDC_DMS_Communication_Document_Type0" minOccurs="0"/>
                <xsd:element ref="ns2:ECDC_Subject_whatTaxHTField0" minOccurs="0"/>
                <xsd:element ref="ns2:ECDC_Subject_doesTaxHTField0" minOccurs="0"/>
                <xsd:element ref="ns2:ECDC_Subject_whoTaxHTField0" minOccurs="0"/>
                <xsd:element ref="ns3:ff0459edc9514eb0baaeb2ab50aaa8de" minOccurs="0"/>
                <xsd:element ref="ns3:ECDC_DMS_Meeting_Date" minOccurs="0"/>
                <xsd:element ref="ns3:TaxKeywordTaxHTField" minOccurs="0"/>
                <xsd:element ref="ns2:ECDC_DMS_Project0" minOccurs="0"/>
                <xsd:element ref="ns3:bf6f88d3567d49708e6ddfea625f3427" minOccurs="0"/>
                <xsd:element ref="ns2:ECDC_DMS_MIS_Activity_code0" minOccurs="0"/>
                <xsd:element ref="ns2:ECDC_DMS_Country0" minOccurs="0"/>
                <xsd:element ref="ns2:ECDC_DMS_Section" minOccurs="0"/>
                <xsd:element ref="ns2:ECDC_DMS_Group" minOccurs="0"/>
                <xsd:element ref="ns2:ECDC_DMS_Is_Public" minOccurs="0"/>
                <xsd:element ref="ns2:ECDC_DMS_Previous_Location" minOccurs="0"/>
                <xsd:element ref="ns2:ECDC_DMS_Previous_Creation_Date" minOccurs="0"/>
                <xsd:element ref="ns2:ECDC_Target_audience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3e249-3efc-412b-93d1-e2f4d7003703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Communication_Document_Type0" ma:index="8" ma:taxonomy="true" ma:internalName="ECDC_DMS_Communication_Document_Type0" ma:taxonomyFieldName="ECDC_DMS_Communication_Document_Type" ma:displayName="Document Type" ma:readOnly="false" ma:default="" ma:fieldId="{8ddf4bec-7711-41e1-8e54-79ea39be2c7b}" ma:taxonomyMulti="true" ma:sspId="de887f88-4a24-49db-a549-4c3cbb517053" ma:termSetId="05694767-788d-4e99-ad07-3dd6ddb61ccc" ma:anchorId="adf095c3-d0d5-4cca-afca-cf1c4c9d62a9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Subject_doesTaxHTField0" ma:index="12" nillable="true" ma:taxonomy="true" ma:internalName="ECDC_Subject_doesTaxHTField0" ma:taxonomyFieldName="ECDC_Subject_does" ma:displayName="Activity" ma:default="" ma:fieldId="{f4f89794-25e3-44dd-a94e-7e4212ed52cb}" ma:taxonomyMulti="true" ma:sspId="de887f88-4a24-49db-a549-4c3cbb517053" ma:termSetId="380f87da-0f7e-4cf1-ad09-525006c4d1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Subject_whoTaxHTField0" ma:index="14" nillable="true" ma:taxonomy="true" ma:internalName="ECDC_Subject_whoTaxHTField0" ma:taxonomyFieldName="ECDC_Subject_who" ma:displayName="Actor" ma:default="" ma:fieldId="{abe70a07-b4c4-4a08-b47f-19f4275c5dd3}" ma:taxonomyMulti="true" ma:sspId="de887f88-4a24-49db-a549-4c3cbb517053" ma:termSetId="725f5f6f-0471-44ec-8ccb-6de6d3e490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24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28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ountry0" ma:index="30" nillable="true" ma:taxonomy="true" ma:internalName="ECDC_DMS_Country0" ma:taxonomyFieldName="ECDC_DMS_Country" ma:displayName="Country" ma:readOnly="false" ma:default="" ma:fieldId="{55706165-e828-40c8-8ef4-7f53aaba5845}" ma:taxonomyMulti="true" ma:sspId="de887f88-4a24-49db-a549-4c3cbb517053" ma:termSetId="1ff710a1-673a-41e0-bfbc-1a0da05ecc9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DC_DMS_Section" ma:index="3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3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  <xsd:element name="ECDC_DMS_Is_Public" ma:index="34" nillable="true" ma:displayName="Is Public" ma:default="0" ma:description="The document could be made available in external systems (Eg: Portal)" ma:internalName="ECDC_DMS_Is_Public" ma:readOnly="false">
      <xsd:simpleType>
        <xsd:restriction base="dms:Boolean"/>
      </xsd:simpleType>
    </xsd:element>
    <xsd:element name="ECDC_DMS_Previous_Location" ma:index="35" nillable="true" ma:displayName="Previous Location" ma:description="Some useful information about where the document was stored before (Eg: Shared Drives, Unit Drives, etc.)" ma:hidden="true" ma:internalName="ECDC_DMS_Previous_Location" ma:readOnly="false">
      <xsd:simpleType>
        <xsd:restriction base="dms:Text"/>
      </xsd:simpleType>
    </xsd:element>
    <xsd:element name="ECDC_DMS_Previous_Creation_Date" ma:index="36" nillable="true" ma:displayName="Previous Creation Date" ma:default="[today]" ma:description="An earlier publication date or a previous relevant date of the document" ma:hidden="true" ma:internalName="ECDC_DMS_Previous_Creation_Date" ma:readOnly="false">
      <xsd:simpleType>
        <xsd:restriction base="dms:DateTime"/>
      </xsd:simpleType>
    </xsd:element>
    <xsd:element name="ECDC_Target_audienceTaxHTField0" ma:index="37" nillable="true" ma:taxonomy="true" ma:internalName="ECDC_Target_audienceTaxHTField0" ma:taxonomyFieldName="ECDC_Target_audience" ma:displayName="Target audience" ma:default="" ma:fieldId="{234ea4f9-252c-4d49-a519-4a376f3ed4d7}" ma:taxonomyMulti="true" ma:sspId="de887f88-4a24-49db-a549-4c3cbb517053" ma:termSetId="de5002ed-06b4-47ae-8592-fd6a24aa93a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m4f2abd528a9430bb1514981700fe204" ma:index="4" ma:taxonomy="true" ma:internalName="m4f2abd528a9430bb1514981700fe204" ma:taxonomyFieldName="ECDC_DMS_Organigramme" ma:displayName="ECDC Organigramme" ma:readOnly="false" ma:fieldId="{64f2abd5-28a9-430b-b151-4981700fe204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5" nillable="true" ma:displayName="Taxonomy Catch All Column" ma:description="" ma:hidden="true" ma:list="{3e5925a3-a52f-4d08-a0f0-da9b33f289cc}" ma:internalName="TaxCatchAll" ma:showField="CatchAllData" ma:web="5853e249-3efc-412b-93d1-e2f4d70037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3e5925a3-a52f-4d08-a0f0-da9b33f289cc}" ma:internalName="TaxCatchAllLabel" ma:readOnly="true" ma:showField="CatchAllDataLabel" ma:web="5853e249-3efc-412b-93d1-e2f4d70037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f0459edc9514eb0baaeb2ab50aaa8de" ma:index="16" nillable="true" ma:taxonomy="true" ma:internalName="ff0459edc9514eb0baaeb2ab50aaa8de" ma:taxonomyFieldName="Meeting_x0020_Code" ma:displayName="Meeting Code" ma:readOnly="false" ma:default="" ma:fieldId="{ff0459ed-c951-4eb0-baae-b2ab50aaa8de}" ma:sspId="de887f88-4a24-49db-a549-4c3cbb517053" ma:termSetId="edec69b4-0510-43be-8a98-012c8d4b4d6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DC_DMS_Meeting_Date" ma:index="18" nillable="true" ma:displayName="Meeting date" ma:description="The date of meeting (1) the document belongs to or (2) was discussed, reviewed or approved." ma:format="DateOnly" ma:internalName="ECDC_DMS_Meeting_Date" ma:readOnly="false">
      <xsd:simpleType>
        <xsd:restriction base="dms:DateTime"/>
      </xsd:simpleType>
    </xsd:element>
    <xsd:element name="TaxKeywordTaxHTField" ma:index="22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bf6f88d3567d49708e6ddfea625f3427" ma:index="26" nillable="true" ma:taxonomy="true" ma:internalName="bf6f88d3567d49708e6ddfea625f3427" ma:taxonomyFieldName="DMS_x0020_Product" ma:displayName="Product" ma:readOnly="false" ma:default="" ma:fieldId="{bf6f88d3-567d-4970-8e6d-dfea625f3427}" ma:taxonomyMulti="true" ma:sspId="de887f88-4a24-49db-a549-4c3cbb517053" ma:termSetId="765c2105-95ad-4131-ade8-84f64ee0a1c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Subject_whatTaxHTField0 xmlns="5853e249-3efc-412b-93d1-e2f4d70037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measles</TermName>
          <TermId xmlns="http://schemas.microsoft.com/office/infopath/2007/PartnerControls">3ebd440e-ca08-4750-9e06-a5a179eca313</TermId>
        </TermInfo>
        <TermInfo xmlns="http://schemas.microsoft.com/office/infopath/2007/PartnerControls">
          <TermName xmlns="http://schemas.microsoft.com/office/infopath/2007/PartnerControls">vaccination</TermName>
          <TermId xmlns="http://schemas.microsoft.com/office/infopath/2007/PartnerControls">1ab55212-0e2d-4da5-833a-bb9c377273a1</TermId>
        </TermInfo>
      </Terms>
    </ECDC_Subject_whatTaxHTField0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ECDC_DMS_Previous_Location xmlns="5853e249-3efc-412b-93d1-e2f4d7003703" xsi:nil="true"/>
    <TaxCatchAll xmlns="d23a570b-d7a9-49ca-a34c-8afb8206b4bf">
      <Value>1671</Value>
      <Value>399</Value>
      <Value>345</Value>
      <Value>28</Value>
    </TaxCatchAll>
    <ECDC_DMS_Group xmlns="5853e249-3efc-412b-93d1-e2f4d7003703">Publications</ECDC_DMS_Group>
    <ff0459edc9514eb0baaeb2ab50aaa8de xmlns="d23a570b-d7a9-49ca-a34c-8afb8206b4bf">
      <Terms xmlns="http://schemas.microsoft.com/office/infopath/2007/PartnerControls"/>
    </ff0459edc9514eb0baaeb2ab50aaa8de>
    <ECDC_DMS_Previous_Creation_Date xmlns="5853e249-3efc-412b-93d1-e2f4d7003703">2018-02-16T09:37:00+00:00</ECDC_DMS_Previous_Creation_Date>
    <ECDC_Target_audienceTaxHTField0 xmlns="5853e249-3efc-412b-93d1-e2f4d7003703">
      <Terms xmlns="http://schemas.microsoft.com/office/infopath/2007/PartnerControls"/>
    </ECDC_Target_audienceTaxHTField0>
    <ECDC_DMS_Communication_Document_Type0 xmlns="5853e249-3efc-412b-93d1-e2f4d70037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 Toolkit</TermName>
          <TermId xmlns="http://schemas.microsoft.com/office/infopath/2007/PartnerControls">d288a571-40dd-4d68-92b0-e8a02ec5147d</TermId>
        </TermInfo>
      </Terms>
    </ECDC_DMS_Communication_Document_Type0>
    <m4f2abd528a9430bb1514981700fe204 xmlns="d23a570b-d7a9-49ca-a34c-8afb8206b4b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Publications</TermName>
          <TermId xmlns="http://schemas.microsoft.com/office/infopath/2007/PartnerControls">5ba51513-6ee6-4aab-abac-3d87b7b8a9c3</TermId>
        </TermInfo>
      </Terms>
    </m4f2abd528a9430bb1514981700fe204>
    <ECDC_DMS_Section xmlns="5853e249-3efc-412b-93d1-e2f4d7003703">Communication Support</ECDC_DMS_Section>
    <ECDC_DMS_Project0 xmlns="5853e249-3efc-412b-93d1-e2f4d7003703">
      <Terms xmlns="http://schemas.microsoft.com/office/infopath/2007/PartnerControls"/>
    </ECDC_DMS_Project0>
    <ECDC_DMS_Country0 xmlns="5853e249-3efc-412b-93d1-e2f4d7003703">
      <Terms xmlns="http://schemas.microsoft.com/office/infopath/2007/PartnerControls"/>
    </ECDC_DMS_Country0>
    <ECDC_DMS_Meeting_Date xmlns="d23a570b-d7a9-49ca-a34c-8afb8206b4bf" xsi:nil="true"/>
    <ECDC_DMS_Author xmlns="5853e249-3efc-412b-93d1-e2f4d7003703">
      <UserInfo>
        <DisplayName>Uwe Kreisel</DisplayName>
        <AccountId>197</AccountId>
        <AccountType/>
      </UserInfo>
    </ECDC_DMS_Author>
    <ECDC_Subject_doesTaxHTField0 xmlns="5853e249-3efc-412b-93d1-e2f4d7003703">
      <Terms xmlns="http://schemas.microsoft.com/office/infopath/2007/PartnerControls"/>
    </ECDC_Subject_doesTaxHTField0>
    <ECDC_DMS_MIS_Activity_code0 xmlns="5853e249-3efc-412b-93d1-e2f4d7003703">
      <Terms xmlns="http://schemas.microsoft.com/office/infopath/2007/PartnerControls"/>
    </ECDC_DMS_MIS_Activity_code0>
    <ECDC_Subject_whoTaxHTField0 xmlns="5853e249-3efc-412b-93d1-e2f4d7003703">
      <Terms xmlns="http://schemas.microsoft.com/office/infopath/2007/PartnerControls"/>
    </ECDC_Subject_whoTaxHTField0>
    <ECDC_DMS_Is_Public xmlns="5853e249-3efc-412b-93d1-e2f4d7003703">false</ECDC_DMS_Is_Public>
    <bf6f88d3567d49708e6ddfea625f3427 xmlns="d23a570b-d7a9-49ca-a34c-8afb8206b4bf">
      <Terms xmlns="http://schemas.microsoft.com/office/infopath/2007/PartnerControls"/>
    </bf6f88d3567d49708e6ddfea625f3427>
  </documentManagement>
</p:properties>
</file>

<file path=customXml/item6.xml><?xml version="1.0" encoding="utf-8"?>
<?mso-contentType ?>
<SharedContentType xmlns="Microsoft.SharePoint.Taxonomy.ContentTypeSync" SourceId="de887f88-4a24-49db-a549-4c3cbb517053" ContentTypeId="0x010100F92FB91056B24E40ACCE93A804002EFF001822ADB6403249B6AC60D10F8970E85E0002324C79913E41DFAC45BE82D1D0F324" PreviousValue="true"/>
</file>

<file path=customXml/itemProps1.xml><?xml version="1.0" encoding="utf-8"?>
<ds:datastoreItem xmlns:ds="http://schemas.openxmlformats.org/officeDocument/2006/customXml" ds:itemID="{EBB52395-EA13-41B2-A462-5AE9F78F8F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53e249-3efc-412b-93d1-e2f4d7003703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02B698-211F-4C8A-A2E0-CDBD469086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095DAF-DD11-4F0E-B305-5F435E20466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E4DE9E9-D14F-4D74-B7E6-7095A9FD98C2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95D06C21-E414-43C3-994C-A59606B2B651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d23a570b-d7a9-49ca-a34c-8afb8206b4bf"/>
    <ds:schemaRef ds:uri="http://schemas.openxmlformats.org/package/2006/metadata/core-properties"/>
    <ds:schemaRef ds:uri="5853e249-3efc-412b-93d1-e2f4d7003703"/>
    <ds:schemaRef ds:uri="http://schemas.microsoft.com/sharepoint/v3"/>
  </ds:schemaRefs>
</ds:datastoreItem>
</file>

<file path=customXml/itemProps6.xml><?xml version="1.0" encoding="utf-8"?>
<ds:datastoreItem xmlns:ds="http://schemas.openxmlformats.org/officeDocument/2006/customXml" ds:itemID="{42A42DF4-02AF-49DE-8DBF-8C90456E174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495</Words>
  <Application>Microsoft Office PowerPoint</Application>
  <PresentationFormat>Personalizzato</PresentationFormat>
  <Paragraphs>93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Immunisation week</dc:title>
  <dc:creator>Uwe Kreisel</dc:creator>
  <cp:lastModifiedBy>Barbariol Pierfrancesco</cp:lastModifiedBy>
  <cp:revision>264</cp:revision>
  <cp:lastPrinted>2018-03-09T08:19:07Z</cp:lastPrinted>
  <dcterms:created xsi:type="dcterms:W3CDTF">2017-09-15T07:57:02Z</dcterms:created>
  <dcterms:modified xsi:type="dcterms:W3CDTF">2018-04-24T10:08:38Z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0x010100F92FB91056B24E40ACCE93A804002EFF001822ADB6403249B6AC60D10F8970E85E0002324C79913E41DFAC45BE82D1D0F324002665D754CEA35D49A205CF49138C8367</vt:lpwstr>
  </property>
  <property fmtid="{D5CDD505-2E9C-101B-9397-08002B2CF9AE}" pid="3" name="ECDC_DMS_Organigramme">
    <vt:lpwstr>345;#Publications|5ba51513-6ee6-4aab-abac-3d87b7b8a9c3</vt:lpwstr>
  </property>
  <property fmtid="{D5CDD505-2E9C-101B-9397-08002B2CF9AE}" pid="4" name="_dlc_DocId">
    <vt:lpwstr>DMSPHC-1414929164-423</vt:lpwstr>
  </property>
  <property fmtid="{D5CDD505-2E9C-101B-9397-08002B2CF9AE}" pid="5" name="_dlc_DocIdUrl">
    <vt:lpwstr>http://dms.ecdcnet.europa.eu/sites/phc/externalcomms/publications/_layouts/15/DocIdRedir.aspx?ID=DMSPHC-1414929164-423, DMSPHC-1414929164-423</vt:lpwstr>
  </property>
  <property fmtid="{D5CDD505-2E9C-101B-9397-08002B2CF9AE}" pid="6" name="_dlc_DocIdItemGuid">
    <vt:lpwstr>10c8e6b5-a8df-418f-8282-f4b667a28e3d</vt:lpwstr>
  </property>
  <property fmtid="{D5CDD505-2E9C-101B-9397-08002B2CF9AE}" pid="7" name="ECDC_Subject_does">
    <vt:lpwstr/>
  </property>
  <property fmtid="{D5CDD505-2E9C-101B-9397-08002B2CF9AE}" pid="8" name="TaxKeyword">
    <vt:lpwstr/>
  </property>
  <property fmtid="{D5CDD505-2E9C-101B-9397-08002B2CF9AE}" pid="9" name="DMS Product">
    <vt:lpwstr/>
  </property>
  <property fmtid="{D5CDD505-2E9C-101B-9397-08002B2CF9AE}" pid="10" name="ECDC_Target_audience">
    <vt:lpwstr/>
  </property>
  <property fmtid="{D5CDD505-2E9C-101B-9397-08002B2CF9AE}" pid="11" name="ECDC_DMS_Country">
    <vt:lpwstr/>
  </property>
  <property fmtid="{D5CDD505-2E9C-101B-9397-08002B2CF9AE}" pid="12" name="ECDC_DMS_MIS_Activity_code">
    <vt:lpwstr/>
  </property>
  <property fmtid="{D5CDD505-2E9C-101B-9397-08002B2CF9AE}" pid="13" name="Meeting Code">
    <vt:lpwstr/>
  </property>
  <property fmtid="{D5CDD505-2E9C-101B-9397-08002B2CF9AE}" pid="14" name="ECDC_Subject_who">
    <vt:lpwstr/>
  </property>
  <property fmtid="{D5CDD505-2E9C-101B-9397-08002B2CF9AE}" pid="15" name="ECDC_DMS_Project">
    <vt:lpwstr/>
  </property>
  <property fmtid="{D5CDD505-2E9C-101B-9397-08002B2CF9AE}" pid="16" name="ECDC_Subject_what">
    <vt:lpwstr>28;#measles|3ebd440e-ca08-4750-9e06-a5a179eca313;#399;#vaccination|1ab55212-0e2d-4da5-833a-bb9c377273a1</vt:lpwstr>
  </property>
  <property fmtid="{D5CDD505-2E9C-101B-9397-08002B2CF9AE}" pid="17" name="ECDC_DMS_Communication_Document_Type">
    <vt:lpwstr>1671;#Communication Toolkit|d288a571-40dd-4d68-92b0-e8a02ec5147d</vt:lpwstr>
  </property>
</Properties>
</file>